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5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/>
    <p:restoredTop sz="94694"/>
  </p:normalViewPr>
  <p:slideViewPr>
    <p:cSldViewPr snapToGrid="0" snapToObjects="1">
      <p:cViewPr>
        <p:scale>
          <a:sx n="135" d="100"/>
          <a:sy n="135" d="100"/>
        </p:scale>
        <p:origin x="256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30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1040 1 24575,'-16'79'0,"0"1"0,0-1 0,0 1 0,0-1 0,5-26 0,0 0 0,-2 16 0,-3 20 0,-2 5 0,-1-8 0,2-21 0,-21 18 0,16-36 0,0-1 0,1-2 0,4-14 0,7-10 0,0 0 0,1 0 0,-1 10 0,-1 2 0,5 10 0,1 10 0,-1 3 0,-1 9 0,-6 10 0,-1 3 0,-7 10-694,5 9 694,-12-7 0,12 8 0,-5-21 0,7 9 0,5-27 0,-2 9 0,-2 7 0,0 9 0,-3 2 0,2-11 0,-3 3 0,0 0 0,1-1 0,-2 18 0,0-2 0,0-5 0,-6 15 0,2-17 0,8-27 0,8-15 694,-19 37-694,10 2 0,-7-11 0,0-2 0,8-12 0,-11 19 0,2-5 0,11-40 0,-18 62 0,21-73 0,0 5 0,0-6 0,0-3 0,6-6 0,-7 15 0,9-17 0,-7 10 0,5-13 0,-1 1 0,1 1 0,-1 0 0,4 0 0,-2-3 0,-1 1 0,3-1 0,-2 1 0,2-1 0,-2-1 0,1-1 0,-1-2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0.7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1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2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4.1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5.5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6.4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7.3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8.6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59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0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34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24575,'-3'4'0,"1"3"0,-1 4 0,3 5 0,-3 3 0,3 1 0,0 0 0,0 0 0,0 0 0,0 10 0,0 2 0,0 10 0,0 10 0,0-7 0,4 7 0,2-10 0,5 0 0,-3-9 0,3 6 0,-3-6 0,1-1 0,-3-2 0,1-1 0,-3-6 0,5 7 0,-1-1 0,-1-6 0,3 16 0,-3-16 0,5 7 0,-3-1 0,1-6 0,1 7 0,-2-1 0,4-6 0,-4 7 0,3-1 0,1 4 0,-3-1 0,10 8 0,-6-8 0,4 0 0,2 8 0,-2-8 0,3 10 0,-5 0 0,4 0 0,-8 1 0,8-1 0,-4 0 0,5 0 0,0 0 0,0 0 0,-6-9 0,4 6 0,-10-16 0,10 16 0,-2 4 0,0 1 0,5 8 0,-4 0 0,4-7 0,9 17 0,-8-18 0,15 27 0,-15-24 0,8 14 0,-10-19 0,0 0 0,0 0 0,2 10 0,-1-7 0,-4 7 0,2-10 0,-7 10 0,3 3 0,-3 9 0,0 0 0,5 19 0,-7-33 0,5 18 0,-9-46 0,1 8 0,2-10 0,-1 10 0,1-8 0,-2 8 0,5 0 0,-4-8 0,4 8 0,-7-10 0,1 0 0,1 10 0,2-8 0,0 8 0,-1-10 0,-2 0 0,-1 0 0,1 0 0,0 0 0,-2-5 0,-1-2 0,3 5 0,-4-6 0,2 6 0,-1-9 0,-1 0 0,2 0 0,-3 0 0,2-2 0,-1 1 0,-1-3 0,2 2 0,-3-3 0,3 1 0,-4-1 0,2 1 0,0-1 0,-1 1 0,3-1 0,-4 1 0,2-1 0,0 1 0,-1 1 0,1-1 0,0 2 0,-2 4 0,4-3 0,-3 3 0,1-5 0,0-1 0,-2 1 0,4-1 0,-3 4 0,3-2 0,-4 2 0,2 0 0,-2 0 0,2 0 0,-1 0 0,1 0 0,-2 0 0,2 0 0,-2 0 0,2 0 0,-2 0 0,0-2 0,0 2 0,2-4 0,-1 1 0,1-1 0,-2 1 0,0-1 0,0 4 0,2-4 0,-2 3 0,2-1 0,-2 2 0,2-1 0,-1 0 0,1-3 0,-2 2 0,0-3 0,0 1 0,0-1 0,0 1 0,0-1 0,0 3 0,2-2 0,-2 1 0,2-1 0,-2-1 0,0 1 0,0-3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2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3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4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5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6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7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8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09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8:11.0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37.1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24575,'0'12'0,"-2"-1"0,2-2 0,-2 5 0,2 1 0,0 15 0,0-8 0,0 18 0,0-8 0,0 20 0,0 2 0,0 11 0,0-1 0,0 1 0,6-1 0,-5 0 0,5 11 0,-6-18 0,-6 14 0,0-26 0,-1 17 0,-2-18 0,8 9 0,-9-11 0,4 0 0,-2-10 0,-3 8 0,4-18 0,2 8 0,-1-10 0,5 0 0,-2 0 0,3 0 0,0-5 0,0-1 0,0-5 0,0 2 0,0-2 0,0 0 0,0-2 0,0-3 0,0 3 0,0 0 0,0 2 0,3 5 0,-2 1 0,2 5 0,0 0 0,-2 0 0,2-1 0,-3 1 0,0 0 0,0-5 0,0 4 0,0-4 0,3 5 0,-3-5 0,6 4 0,-5-5 0,2 1 0,-3-4 0,2-4 0,-2-3 0,2 1 0,-2-3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40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236 1 24575,'-4'6'0,"-1"1"0,1 2 0,-1 0 0,-1 0 0,-3 5 0,-1-4 0,-3 9 0,2-4 0,-2 5 0,-1 0 0,1 0 0,-4 10 0,3-8 0,-11 13 0,10-14 0,-6 4 0,11-10 0,2-1 0,5-7 0,-1 0 0,4-3 0,-2 1 0,0-1 0,1 1 0,-3-3 0,4 2 0,-2-1 0,2 2 0,0-1 0,0 1 0,0-3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41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24575,'0'7'0,"0"0"0,0-3 0,0 1 0,0-1 0,0 1 0,0 1 0,2 1 0,1 3 0,1-1 0,1 0 0,-1 0 0,1 0 0,-1 0 0,1 0 0,-1 0 0,1 0 0,-1 0 0,1 0 0,-3 5 0,2-4 0,-1 4 0,1-5 0,1 0 0,-1 0 0,1 0 0,-3 0 0,2 0 0,-1 0 0,-1 0 0,2 0 0,-3 0 0,3 0 0,-2 0 0,3 0 0,0 0 0,-1 0 0,1 0 0,-1 0 0,-1 1 0,1-3 0,-4-1 0,2-1 0,-2-1 0,2 1 0,-1-1 0,3-1 0,-4 1 0,2-2 0,-2 3 0,0-1 0,0 1 0,0-3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43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24575,'7'0'0,"-1"0"0,-1 0 0,2 0 0,-2 0 0,1 0 0,-1 0 0,1 0 0,1-2 0,0 2 0,2-2 0,-2 2 0,2 0 0,-2 0 0,-1 0 0,-1 0 0,-1 0 0,1 0 0,-1 0 0,3 0 0,-2 0 0,3 0 0,-1 0 0,1 0 0,-2 0 0,1 0 0,-2 0 0,1 0 0,-1 0 0,-1 0 0,1 0 0,-1 0 0,1 0 0,-1 0 0,1 0 0,-1 0 0,1 0 0,-1 0 0,1 0 0,-1 0 0,1 0 0,-1 0 0,1 0 0,-3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47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48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18T12:17:49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84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54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6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4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4/18/22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03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92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1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75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78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4/18/22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0322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6" r:id="rId1"/>
    <p:sldLayoutId id="2147484227" r:id="rId2"/>
    <p:sldLayoutId id="2147484228" r:id="rId3"/>
    <p:sldLayoutId id="2147484229" r:id="rId4"/>
    <p:sldLayoutId id="2147484230" r:id="rId5"/>
    <p:sldLayoutId id="2147484231" r:id="rId6"/>
    <p:sldLayoutId id="2147484232" r:id="rId7"/>
    <p:sldLayoutId id="2147484233" r:id="rId8"/>
    <p:sldLayoutId id="2147484234" r:id="rId9"/>
    <p:sldLayoutId id="2147484235" r:id="rId10"/>
    <p:sldLayoutId id="21474842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9.xml"/><Relationship Id="rId26" Type="http://schemas.openxmlformats.org/officeDocument/2006/relationships/customXml" Target="../ink/ink17.xml"/><Relationship Id="rId21" Type="http://schemas.openxmlformats.org/officeDocument/2006/relationships/customXml" Target="../ink/ink12.xml"/><Relationship Id="rId34" Type="http://schemas.openxmlformats.org/officeDocument/2006/relationships/customXml" Target="../ink/ink25.xml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17" Type="http://schemas.openxmlformats.org/officeDocument/2006/relationships/customXml" Target="../ink/ink8.xml"/><Relationship Id="rId25" Type="http://schemas.openxmlformats.org/officeDocument/2006/relationships/customXml" Target="../ink/ink16.xml"/><Relationship Id="rId33" Type="http://schemas.openxmlformats.org/officeDocument/2006/relationships/customXml" Target="../ink/ink24.xml"/><Relationship Id="rId2" Type="http://schemas.openxmlformats.org/officeDocument/2006/relationships/image" Target="../media/image12.png"/><Relationship Id="rId16" Type="http://schemas.openxmlformats.org/officeDocument/2006/relationships/image" Target="../media/image19.png"/><Relationship Id="rId20" Type="http://schemas.openxmlformats.org/officeDocument/2006/relationships/customXml" Target="../ink/ink11.xml"/><Relationship Id="rId29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24" Type="http://schemas.openxmlformats.org/officeDocument/2006/relationships/customXml" Target="../ink/ink15.xml"/><Relationship Id="rId32" Type="http://schemas.openxmlformats.org/officeDocument/2006/relationships/customXml" Target="../ink/ink23.xml"/><Relationship Id="rId37" Type="http://schemas.openxmlformats.org/officeDocument/2006/relationships/customXml" Target="../ink/ink28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4.xml"/><Relationship Id="rId28" Type="http://schemas.openxmlformats.org/officeDocument/2006/relationships/customXml" Target="../ink/ink19.xml"/><Relationship Id="rId36" Type="http://schemas.openxmlformats.org/officeDocument/2006/relationships/customXml" Target="../ink/ink27.xml"/><Relationship Id="rId10" Type="http://schemas.openxmlformats.org/officeDocument/2006/relationships/image" Target="../media/image16.png"/><Relationship Id="rId19" Type="http://schemas.openxmlformats.org/officeDocument/2006/relationships/customXml" Target="../ink/ink10.xml"/><Relationship Id="rId31" Type="http://schemas.openxmlformats.org/officeDocument/2006/relationships/customXml" Target="../ink/ink22.xml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openxmlformats.org/officeDocument/2006/relationships/image" Target="../media/image18.png"/><Relationship Id="rId22" Type="http://schemas.openxmlformats.org/officeDocument/2006/relationships/customXml" Target="../ink/ink13.xml"/><Relationship Id="rId27" Type="http://schemas.openxmlformats.org/officeDocument/2006/relationships/customXml" Target="../ink/ink18.xml"/><Relationship Id="rId30" Type="http://schemas.openxmlformats.org/officeDocument/2006/relationships/customXml" Target="../ink/ink21.xml"/><Relationship Id="rId35" Type="http://schemas.openxmlformats.org/officeDocument/2006/relationships/customXml" Target="../ink/ink26.xml"/><Relationship Id="rId8" Type="http://schemas.openxmlformats.org/officeDocument/2006/relationships/image" Target="../media/image15.png"/><Relationship Id="rId3" Type="http://schemas.openxmlformats.org/officeDocument/2006/relationships/customXml" Target="../ink/ink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B5F0C-71C2-744A-8D33-5F255D607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33451"/>
            <a:ext cx="5737654" cy="2576512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ln w="19050">
                  <a:solidFill>
                    <a:schemeClr val="bg1"/>
                  </a:solidFill>
                </a:ln>
                <a:solidFill>
                  <a:srgbClr val="FFFFFF"/>
                </a:solidFill>
              </a:rPr>
              <a:t>Introduction to Stage Lights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067993-7673-FB42-B2F6-1DCDD4C6E4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8382000" cy="1338471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Module 9 – </a:t>
            </a:r>
            <a:r>
              <a:rPr lang="en-US" dirty="0"/>
              <a:t>Lighting Keys and Light Plots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9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709D-0718-699E-9188-0C370B9CB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slogan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D9C0A-E201-9AF9-53F0-EF523EE62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Elec, 2</a:t>
            </a:r>
            <a:r>
              <a:rPr lang="en-US" baseline="30000" dirty="0"/>
              <a:t>nd</a:t>
            </a:r>
            <a:r>
              <a:rPr lang="en-US" dirty="0"/>
              <a:t> Elec, 3</a:t>
            </a:r>
            <a:r>
              <a:rPr lang="en-US" baseline="30000" dirty="0"/>
              <a:t>rd</a:t>
            </a:r>
            <a:r>
              <a:rPr lang="en-US" dirty="0"/>
              <a:t> Elec….</a:t>
            </a:r>
          </a:p>
          <a:p>
            <a:pPr lvl="1"/>
            <a:r>
              <a:rPr lang="en-US" dirty="0"/>
              <a:t>These are battens (in the air) designated for lighting</a:t>
            </a:r>
          </a:p>
          <a:p>
            <a:pPr lvl="2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is upstage of the proscenium and number increase the more upstage you get</a:t>
            </a:r>
          </a:p>
          <a:p>
            <a:r>
              <a:rPr lang="en-US" dirty="0"/>
              <a:t>Apron pipe (or truss)</a:t>
            </a:r>
          </a:p>
          <a:p>
            <a:pPr lvl="1"/>
            <a:r>
              <a:rPr lang="en-US" dirty="0"/>
              <a:t>The apron is downstage of the proscenium </a:t>
            </a:r>
          </a:p>
          <a:p>
            <a:pPr lvl="2"/>
            <a:r>
              <a:rPr lang="en-US" dirty="0"/>
              <a:t>Lights or scenery can be hung on this pipe/truss for additional positions</a:t>
            </a:r>
          </a:p>
          <a:p>
            <a:pPr lvl="3"/>
            <a:r>
              <a:rPr lang="en-US" dirty="0"/>
              <a:t>This would serve as a top or front light position</a:t>
            </a:r>
          </a:p>
          <a:p>
            <a:r>
              <a:rPr lang="en-US" dirty="0"/>
              <a:t>FOH 1, FOH 2, FOH 3…</a:t>
            </a:r>
          </a:p>
          <a:p>
            <a:pPr lvl="1"/>
            <a:r>
              <a:rPr lang="en-US" dirty="0"/>
              <a:t>These are positions over the audience (Front Of House)</a:t>
            </a:r>
          </a:p>
          <a:p>
            <a:pPr lvl="2"/>
            <a:r>
              <a:rPr lang="en-US" dirty="0"/>
              <a:t>1 starts closest to stage and numbers go up further from stage</a:t>
            </a:r>
          </a:p>
        </p:txBody>
      </p:sp>
    </p:spTree>
    <p:extLst>
      <p:ext uri="{BB962C8B-B14F-4D97-AF65-F5344CB8AC3E}">
        <p14:creationId xmlns:p14="http://schemas.microsoft.com/office/powerpoint/2010/main" val="127584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F6B69-E6A6-3EB5-E09C-A4174F285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B566-8776-1F6A-2A66-CE309DF06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Trim is the determined height off the stage floor that a batten should be set to</a:t>
            </a:r>
          </a:p>
          <a:p>
            <a:r>
              <a:rPr lang="en-US" dirty="0"/>
              <a:t>This is determined by the designer to achieve optimum distance for the light</a:t>
            </a:r>
          </a:p>
          <a:p>
            <a:r>
              <a:rPr lang="en-US" dirty="0"/>
              <a:t>Achieved by loosely taping a measuring tape to the batten and flying it out</a:t>
            </a:r>
          </a:p>
        </p:txBody>
      </p:sp>
    </p:spTree>
    <p:extLst>
      <p:ext uri="{BB962C8B-B14F-4D97-AF65-F5344CB8AC3E}">
        <p14:creationId xmlns:p14="http://schemas.microsoft.com/office/powerpoint/2010/main" val="16689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71ED-C0D4-B2B7-6AA6-086620CBF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section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BC02DF7-0EE7-6B83-7821-B62AE6BC42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2"/>
          <a:stretch/>
        </p:blipFill>
        <p:spPr bwMode="auto">
          <a:xfrm>
            <a:off x="727435" y="1440403"/>
            <a:ext cx="10737130" cy="505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0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60A2F-D5DA-2A42-A4C1-8E141CFB0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Key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06F512-D24D-7840-837C-477B1CBC51D6}"/>
              </a:ext>
            </a:extLst>
          </p:cNvPr>
          <p:cNvCxnSpPr/>
          <p:nvPr/>
        </p:nvCxnSpPr>
        <p:spPr>
          <a:xfrm flipH="1">
            <a:off x="7273159" y="2567153"/>
            <a:ext cx="2196662" cy="12402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EA69291-1477-A64A-9126-D59A032E0D2B}"/>
              </a:ext>
            </a:extLst>
          </p:cNvPr>
          <p:cNvCxnSpPr>
            <a:cxnSpLocks/>
          </p:cNvCxnSpPr>
          <p:nvPr/>
        </p:nvCxnSpPr>
        <p:spPr>
          <a:xfrm>
            <a:off x="5996152" y="1891862"/>
            <a:ext cx="0" cy="172033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6D1DACF-09E8-A042-BD33-A9322AB1D5CB}"/>
              </a:ext>
            </a:extLst>
          </p:cNvPr>
          <p:cNvCxnSpPr>
            <a:cxnSpLocks/>
          </p:cNvCxnSpPr>
          <p:nvPr/>
        </p:nvCxnSpPr>
        <p:spPr>
          <a:xfrm flipH="1">
            <a:off x="7409793" y="3930869"/>
            <a:ext cx="1818290" cy="4966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8635AF-3E34-344A-A720-B2259D4478F9}"/>
              </a:ext>
            </a:extLst>
          </p:cNvPr>
          <p:cNvCxnSpPr>
            <a:cxnSpLocks/>
          </p:cNvCxnSpPr>
          <p:nvPr/>
        </p:nvCxnSpPr>
        <p:spPr>
          <a:xfrm flipV="1">
            <a:off x="5996152" y="5284077"/>
            <a:ext cx="0" cy="12087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341B1A-D68D-4343-8D3C-8B85A7F69F95}"/>
              </a:ext>
            </a:extLst>
          </p:cNvPr>
          <p:cNvCxnSpPr>
            <a:cxnSpLocks/>
          </p:cNvCxnSpPr>
          <p:nvPr/>
        </p:nvCxnSpPr>
        <p:spPr>
          <a:xfrm flipV="1">
            <a:off x="3247696" y="4604476"/>
            <a:ext cx="1608083" cy="451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2290" name="Picture 2">
            <a:extLst>
              <a:ext uri="{FF2B5EF4-FFF2-40B4-BE49-F238E27FC236}">
                <a16:creationId xmlns:a16="http://schemas.microsoft.com/office/drawing/2014/main" id="{965F3E8A-1D72-5648-AAD6-E260783FBD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070" b="87642" l="30242" r="523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478" t="63373" r="44876" b="9662"/>
          <a:stretch/>
        </p:blipFill>
        <p:spPr bwMode="auto">
          <a:xfrm>
            <a:off x="5076496" y="3497573"/>
            <a:ext cx="2039007" cy="190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415115-AE53-EA46-ABE4-5D60C7E01B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467" y="315000"/>
            <a:ext cx="965370" cy="9653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941615-D7A2-A04C-BC4C-FF6A378F69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6357" y="1690688"/>
            <a:ext cx="985345" cy="9853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26D6B88-CFA0-0C44-81E8-4AF026A9B2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27477" y="3497573"/>
            <a:ext cx="985345" cy="985345"/>
          </a:xfrm>
          <a:prstGeom prst="rect">
            <a:avLst/>
          </a:prstGeom>
        </p:spPr>
      </p:pic>
      <p:pic>
        <p:nvPicPr>
          <p:cNvPr id="21" name="Picture 2" descr="GOBO - GB260-010 Med Dappled Leaves Gobo M size">
            <a:extLst>
              <a:ext uri="{FF2B5EF4-FFF2-40B4-BE49-F238E27FC236}">
                <a16:creationId xmlns:a16="http://schemas.microsoft.com/office/drawing/2014/main" id="{0BC5FD13-4BD8-8F4B-A4AD-2AEA3603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001" y="4778110"/>
            <a:ext cx="1672296" cy="16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GOBO - GB260-010 Med Dappled Leaves Gobo M size">
            <a:extLst>
              <a:ext uri="{FF2B5EF4-FFF2-40B4-BE49-F238E27FC236}">
                <a16:creationId xmlns:a16="http://schemas.microsoft.com/office/drawing/2014/main" id="{03A0957F-9D85-CB47-B1C3-05BB24C33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24" y="4905183"/>
            <a:ext cx="1672296" cy="167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2E6D39-BEF2-AA49-B757-39547300D3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1504" y="4648783"/>
            <a:ext cx="965475" cy="9654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ACE6870-8513-7342-AA5D-079CB9096971}"/>
              </a:ext>
            </a:extLst>
          </p:cNvPr>
          <p:cNvSpPr/>
          <p:nvPr/>
        </p:nvSpPr>
        <p:spPr>
          <a:xfrm>
            <a:off x="4855779" y="5741331"/>
            <a:ext cx="965475" cy="9654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F509B0-616A-2345-92D3-1A492DE1C389}"/>
              </a:ext>
            </a:extLst>
          </p:cNvPr>
          <p:cNvSpPr txBox="1"/>
          <p:nvPr/>
        </p:nvSpPr>
        <p:spPr>
          <a:xfrm>
            <a:off x="5088286" y="6039402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N/C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62F58B-6DE9-AD4B-83CE-1C44283F8F48}"/>
              </a:ext>
            </a:extLst>
          </p:cNvPr>
          <p:cNvSpPr txBox="1"/>
          <p:nvPr/>
        </p:nvSpPr>
        <p:spPr>
          <a:xfrm>
            <a:off x="9284001" y="2059261"/>
            <a:ext cx="51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C19AB9-6A10-C641-87CD-9648946C9900}"/>
              </a:ext>
            </a:extLst>
          </p:cNvPr>
          <p:cNvSpPr txBox="1"/>
          <p:nvPr/>
        </p:nvSpPr>
        <p:spPr>
          <a:xfrm>
            <a:off x="3026979" y="513152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E2B25E-F3B5-8147-8EF1-F000F44B65A5}"/>
              </a:ext>
            </a:extLst>
          </p:cNvPr>
          <p:cNvSpPr txBox="1"/>
          <p:nvPr/>
        </p:nvSpPr>
        <p:spPr>
          <a:xfrm>
            <a:off x="6105725" y="635833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AE95DE-F88A-8B47-B435-C736C892554B}"/>
              </a:ext>
            </a:extLst>
          </p:cNvPr>
          <p:cNvSpPr txBox="1"/>
          <p:nvPr/>
        </p:nvSpPr>
        <p:spPr>
          <a:xfrm>
            <a:off x="5687672" y="1421943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6730BB-D91E-334B-815E-678DAC32F53E}"/>
              </a:ext>
            </a:extLst>
          </p:cNvPr>
          <p:cNvSpPr txBox="1"/>
          <p:nvPr/>
        </p:nvSpPr>
        <p:spPr>
          <a:xfrm>
            <a:off x="9059420" y="4057229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</a:t>
            </a:r>
          </a:p>
        </p:txBody>
      </p:sp>
    </p:spTree>
    <p:extLst>
      <p:ext uri="{BB962C8B-B14F-4D97-AF65-F5344CB8AC3E}">
        <p14:creationId xmlns:p14="http://schemas.microsoft.com/office/powerpoint/2010/main" val="202802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F56E0-EF55-4E1C-445C-1DBE9D21A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Lighting Key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B57AE-63C9-53A6-C607-FCEE5876E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arrangement of lights specifically placed to provide the necessary lighting for an area of the stage</a:t>
            </a:r>
          </a:p>
          <a:p>
            <a:r>
              <a:rPr lang="en-US" dirty="0"/>
              <a:t>Any action that happen in that area needs to be considered</a:t>
            </a:r>
          </a:p>
          <a:p>
            <a:pPr lvl="1"/>
            <a:r>
              <a:rPr lang="en-US" dirty="0"/>
              <a:t>This is why understanding the blocking is so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0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87422-CC2F-14A8-3CBA-C2BC3FFA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of an acting area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79EAD-2472-886B-320E-8362305FF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circular area of 8-12 feet is standard for an acting area</a:t>
            </a:r>
          </a:p>
          <a:p>
            <a:pPr lvl="1"/>
            <a:r>
              <a:rPr lang="en-US" dirty="0"/>
              <a:t>The smaller the areas, the more isolated you can get with lighting</a:t>
            </a:r>
          </a:p>
          <a:p>
            <a:pPr lvl="1"/>
            <a:r>
              <a:rPr lang="en-US" dirty="0"/>
              <a:t>The larger the area the, more fixtures you get per area</a:t>
            </a:r>
          </a:p>
          <a:p>
            <a:r>
              <a:rPr lang="en-US" dirty="0"/>
              <a:t>Acting areas usually overlap</a:t>
            </a:r>
          </a:p>
          <a:p>
            <a:pPr lvl="1"/>
            <a:r>
              <a:rPr lang="en-US" dirty="0"/>
              <a:t>Remember beam angles vs field angles</a:t>
            </a:r>
          </a:p>
          <a:p>
            <a:pPr lvl="2"/>
            <a:r>
              <a:rPr lang="en-US" dirty="0"/>
              <a:t>Beam is brighter concentrated light, field is wider and less bright</a:t>
            </a:r>
          </a:p>
          <a:p>
            <a:r>
              <a:rPr lang="en-US" dirty="0"/>
              <a:t>The exact size is determined from the action of the show and designer preference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3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74F9-D636-BE1B-7EAC-59D4B0E6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Focusing an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0081A-F13B-D137-DEAB-8A7B1355C6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Focus lights so the hot spot of beam is directly centered on figure</a:t>
            </a:r>
          </a:p>
          <a:p>
            <a:r>
              <a:rPr lang="en-US" dirty="0"/>
              <a:t>Arms out give a good idea of coverage</a:t>
            </a:r>
          </a:p>
          <a:p>
            <a:pPr lvl="1"/>
            <a:r>
              <a:rPr lang="en-US" dirty="0"/>
              <a:t>Arms overhead help as well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4E1338-8C75-0E00-9A54-2ADAB8992B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178120"/>
            <a:ext cx="5717628" cy="650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21CB5-8354-5758-CC28-C1D7C53A6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941" y="3428999"/>
            <a:ext cx="1688709" cy="176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0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2D8C-EB2F-76FA-0307-8FCCA057D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Simplest areas for maximum coverage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DB5AA2-C873-ACBE-8F00-3B4D1864B4D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8" r="12702"/>
          <a:stretch/>
        </p:blipFill>
        <p:spPr bwMode="auto">
          <a:xfrm>
            <a:off x="1949669" y="1431376"/>
            <a:ext cx="8292662" cy="51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59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0B82C-BBE2-91E2-24BC-0CB7F891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 lighting areas to set design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4D8D9EE-DEDC-B305-24E0-20B8A1DB54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r="4620"/>
          <a:stretch/>
        </p:blipFill>
        <p:spPr bwMode="auto">
          <a:xfrm>
            <a:off x="2343807" y="1365564"/>
            <a:ext cx="7504386" cy="520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644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4C68-722F-F4DE-6095-5D66E716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lights to areas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8B3607F-555A-CFE4-6DD0-D8FE53A693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t="-194" r="-418" b="9902"/>
          <a:stretch/>
        </p:blipFill>
        <p:spPr bwMode="auto">
          <a:xfrm>
            <a:off x="2165131" y="1376573"/>
            <a:ext cx="8052185" cy="522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AD67327-A24A-2700-B5D0-D45DD8BB898D}"/>
                  </a:ext>
                </a:extLst>
              </p14:cNvPr>
              <p14:cNvContentPartPr/>
              <p14:nvPr/>
            </p14:nvContentPartPr>
            <p14:xfrm>
              <a:off x="4090542" y="3899910"/>
              <a:ext cx="374400" cy="152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AD67327-A24A-2700-B5D0-D45DD8BB898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81542" y="3891270"/>
                <a:ext cx="392040" cy="15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A6112D1-599B-7BB5-C67F-BBF6A8ADA839}"/>
                  </a:ext>
                </a:extLst>
              </p14:cNvPr>
              <p14:cNvContentPartPr/>
              <p14:nvPr/>
            </p14:nvContentPartPr>
            <p14:xfrm>
              <a:off x="4604982" y="3962550"/>
              <a:ext cx="474480" cy="14702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A6112D1-599B-7BB5-C67F-BBF6A8ADA83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6342" y="3953910"/>
                <a:ext cx="492120" cy="148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161940E4-7EE4-BABA-E829-0C025F98FF8E}"/>
              </a:ext>
            </a:extLst>
          </p:cNvPr>
          <p:cNvGrpSpPr/>
          <p:nvPr/>
        </p:nvGrpSpPr>
        <p:grpSpPr>
          <a:xfrm>
            <a:off x="4182342" y="3057150"/>
            <a:ext cx="326520" cy="738720"/>
            <a:chOff x="4182342" y="3057150"/>
            <a:chExt cx="326520" cy="738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042711-2388-0DB1-A89C-11D9E8FDF41E}"/>
                    </a:ext>
                  </a:extLst>
                </p14:cNvPr>
                <p14:cNvContentPartPr/>
                <p14:nvPr/>
              </p14:nvContentPartPr>
              <p14:xfrm>
                <a:off x="4477902" y="3057150"/>
                <a:ext cx="30960" cy="61956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042711-2388-0DB1-A89C-11D9E8FDF41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68902" y="3048150"/>
                  <a:ext cx="48600" cy="63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E246EE6-C9A0-02D5-CB4E-EB47FAEC09AF}"/>
                    </a:ext>
                  </a:extLst>
                </p14:cNvPr>
                <p14:cNvContentPartPr/>
                <p14:nvPr/>
              </p14:nvContentPartPr>
              <p14:xfrm>
                <a:off x="4182342" y="3654750"/>
                <a:ext cx="84960" cy="13716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E246EE6-C9A0-02D5-CB4E-EB47FAEC09A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73702" y="3646110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6107B2E-FF9F-7259-25F3-B0153559BC33}"/>
                    </a:ext>
                  </a:extLst>
                </p14:cNvPr>
                <p14:cNvContentPartPr/>
                <p14:nvPr/>
              </p14:nvContentPartPr>
              <p14:xfrm>
                <a:off x="4288542" y="3650070"/>
                <a:ext cx="50760" cy="14580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6107B2E-FF9F-7259-25F3-B0153559BC3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279542" y="3641070"/>
                  <a:ext cx="68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84FC24C-D99C-5336-5058-43F66264ECFA}"/>
                    </a:ext>
                  </a:extLst>
                </p14:cNvPr>
                <p14:cNvContentPartPr/>
                <p14:nvPr/>
              </p14:nvContentPartPr>
              <p14:xfrm>
                <a:off x="4226262" y="3734670"/>
                <a:ext cx="89640" cy="21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84FC24C-D99C-5336-5058-43F66264EC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17622" y="3726030"/>
                  <a:ext cx="10728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2A198E9-EF69-CBF8-5454-F2D1E66928A0}"/>
                  </a:ext>
                </a:extLst>
              </p14:cNvPr>
              <p14:cNvContentPartPr/>
              <p14:nvPr/>
            </p14:nvContentPartPr>
            <p14:xfrm>
              <a:off x="4765542" y="3319950"/>
              <a:ext cx="360" cy="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2A198E9-EF69-CBF8-5454-F2D1E66928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56542" y="33109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F4C75A7-B29D-0BEB-767A-23676EFC5721}"/>
                  </a:ext>
                </a:extLst>
              </p14:cNvPr>
              <p14:cNvContentPartPr/>
              <p14:nvPr/>
            </p14:nvContentPartPr>
            <p14:xfrm>
              <a:off x="4864542" y="3389070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F4C75A7-B29D-0BEB-767A-23676EFC57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55902" y="33800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D99A34D-FDCF-A819-AC22-E88BD283408C}"/>
                  </a:ext>
                </a:extLst>
              </p14:cNvPr>
              <p14:cNvContentPartPr/>
              <p14:nvPr/>
            </p14:nvContentPartPr>
            <p14:xfrm>
              <a:off x="4932942" y="3473670"/>
              <a:ext cx="360" cy="36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D99A34D-FDCF-A819-AC22-E88BD28340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24302" y="34646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D2C614D-B344-3FAA-8648-E7A1A83A5C9C}"/>
                  </a:ext>
                </a:extLst>
              </p14:cNvPr>
              <p14:cNvContentPartPr/>
              <p14:nvPr/>
            </p14:nvContentPartPr>
            <p14:xfrm>
              <a:off x="5002782" y="3580950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D2C614D-B344-3FAA-8648-E7A1A83A5C9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94142" y="35719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790A852-9522-5272-BA46-826447003AD8}"/>
                  </a:ext>
                </a:extLst>
              </p14:cNvPr>
              <p14:cNvContentPartPr/>
              <p14:nvPr/>
            </p14:nvContentPartPr>
            <p14:xfrm>
              <a:off x="5055702" y="3713070"/>
              <a:ext cx="360" cy="3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790A852-9522-5272-BA46-826447003A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6702" y="37044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1D32849-B6F3-8EB4-6214-C0183BC55221}"/>
                  </a:ext>
                </a:extLst>
              </p14:cNvPr>
              <p14:cNvContentPartPr/>
              <p14:nvPr/>
            </p14:nvContentPartPr>
            <p14:xfrm>
              <a:off x="5051742" y="3857070"/>
              <a:ext cx="360" cy="36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1D32849-B6F3-8EB4-6214-C0183BC552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042742" y="384807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8277952-0650-996E-0E6E-002FC67E7146}"/>
              </a:ext>
            </a:extLst>
          </p:cNvPr>
          <p:cNvGrpSpPr/>
          <p:nvPr/>
        </p:nvGrpSpPr>
        <p:grpSpPr>
          <a:xfrm>
            <a:off x="4618662" y="4014750"/>
            <a:ext cx="387720" cy="299160"/>
            <a:chOff x="4618662" y="4014750"/>
            <a:chExt cx="387720" cy="29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6F2304-113C-B862-02B5-76CEEF73022C}"/>
                    </a:ext>
                  </a:extLst>
                </p14:cNvPr>
                <p14:cNvContentPartPr/>
                <p14:nvPr/>
              </p14:nvContentPartPr>
              <p14:xfrm>
                <a:off x="5006022" y="4014750"/>
                <a:ext cx="360" cy="3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6F2304-113C-B862-02B5-76CEEF73022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97382" y="40061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88508A1-1BE5-A624-D8DF-CF805F45F160}"/>
                    </a:ext>
                  </a:extLst>
                </p14:cNvPr>
                <p14:cNvContentPartPr/>
                <p14:nvPr/>
              </p14:nvContentPartPr>
              <p14:xfrm>
                <a:off x="4941222" y="4127070"/>
                <a:ext cx="360" cy="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88508A1-1BE5-A624-D8DF-CF805F45F16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932222" y="4118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EEE3162-B161-A44A-5C4A-BC8EA512AF19}"/>
                    </a:ext>
                  </a:extLst>
                </p14:cNvPr>
                <p14:cNvContentPartPr/>
                <p14:nvPr/>
              </p14:nvContentPartPr>
              <p14:xfrm>
                <a:off x="4838622" y="4227150"/>
                <a:ext cx="360" cy="3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EEE3162-B161-A44A-5C4A-BC8EA512AF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29622" y="42185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DF63633-F188-003E-9B83-8042C1482FC3}"/>
                    </a:ext>
                  </a:extLst>
                </p14:cNvPr>
                <p14:cNvContentPartPr/>
                <p14:nvPr/>
              </p14:nvContentPartPr>
              <p14:xfrm>
                <a:off x="4734222" y="4284030"/>
                <a:ext cx="360" cy="3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DF63633-F188-003E-9B83-8042C1482FC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25222" y="42753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07B23C0-E226-671B-50F4-95396373F06A}"/>
                    </a:ext>
                  </a:extLst>
                </p14:cNvPr>
                <p14:cNvContentPartPr/>
                <p14:nvPr/>
              </p14:nvContentPartPr>
              <p14:xfrm>
                <a:off x="4618662" y="4313550"/>
                <a:ext cx="360" cy="36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07B23C0-E226-671B-50F4-95396373F06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09662" y="430455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59E2B28E-A184-63C3-73FE-7F11BB75D4FC}"/>
                  </a:ext>
                </a:extLst>
              </p14:cNvPr>
              <p14:cNvContentPartPr/>
              <p14:nvPr/>
            </p14:nvContentPartPr>
            <p14:xfrm>
              <a:off x="4474662" y="4329750"/>
              <a:ext cx="360" cy="3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59E2B28E-A184-63C3-73FE-7F11BB75D4F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65662" y="43207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FB33654-0998-A27F-C3D5-07B0309D98B3}"/>
                  </a:ext>
                </a:extLst>
              </p14:cNvPr>
              <p14:cNvContentPartPr/>
              <p14:nvPr/>
            </p14:nvContentPartPr>
            <p14:xfrm>
              <a:off x="4331742" y="4284750"/>
              <a:ext cx="360" cy="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FB33654-0998-A27F-C3D5-07B0309D98B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23102" y="427575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AD735EC7-88D6-0E99-0337-2C6BAFAB9726}"/>
              </a:ext>
            </a:extLst>
          </p:cNvPr>
          <p:cNvGrpSpPr/>
          <p:nvPr/>
        </p:nvGrpSpPr>
        <p:grpSpPr>
          <a:xfrm>
            <a:off x="4070742" y="4086750"/>
            <a:ext cx="75240" cy="91440"/>
            <a:chOff x="4070742" y="4086750"/>
            <a:chExt cx="75240" cy="9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A62C80-BF94-8298-06C3-0CDDA5079917}"/>
                    </a:ext>
                  </a:extLst>
                </p14:cNvPr>
                <p14:cNvContentPartPr/>
                <p14:nvPr/>
              </p14:nvContentPartPr>
              <p14:xfrm>
                <a:off x="4145622" y="4177830"/>
                <a:ext cx="360" cy="3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A62C80-BF94-8298-06C3-0CDDA507991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136622" y="416919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17EB9C2-B968-4264-80DF-649930F302BE}"/>
                    </a:ext>
                  </a:extLst>
                </p14:cNvPr>
                <p14:cNvContentPartPr/>
                <p14:nvPr/>
              </p14:nvContentPartPr>
              <p14:xfrm>
                <a:off x="4070742" y="4086750"/>
                <a:ext cx="360" cy="3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17EB9C2-B968-4264-80DF-649930F302B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61742" y="407811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1D3208-4AF9-C0EC-D585-910391EB27F5}"/>
                  </a:ext>
                </a:extLst>
              </p14:cNvPr>
              <p14:cNvContentPartPr/>
              <p14:nvPr/>
            </p14:nvContentPartPr>
            <p14:xfrm>
              <a:off x="4007382" y="3950310"/>
              <a:ext cx="360" cy="3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1D3208-4AF9-C0EC-D585-910391EB27F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8382" y="39413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FF5C794-8B87-0355-4E74-9E53E8D49677}"/>
                  </a:ext>
                </a:extLst>
              </p14:cNvPr>
              <p14:cNvContentPartPr/>
              <p14:nvPr/>
            </p14:nvContentPartPr>
            <p14:xfrm>
              <a:off x="3978942" y="3801990"/>
              <a:ext cx="360" cy="3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FF5C794-8B87-0355-4E74-9E53E8D4967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69942" y="37929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8284172-F9D7-5AF3-BE31-CED95804131E}"/>
                  </a:ext>
                </a:extLst>
              </p14:cNvPr>
              <p14:cNvContentPartPr/>
              <p14:nvPr/>
            </p14:nvContentPartPr>
            <p14:xfrm>
              <a:off x="4000182" y="3633870"/>
              <a:ext cx="360" cy="36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8284172-F9D7-5AF3-BE31-CED9580413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91182" y="36252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AA1547B-7AEB-77CE-0513-EB13E3C96A96}"/>
                  </a:ext>
                </a:extLst>
              </p14:cNvPr>
              <p14:cNvContentPartPr/>
              <p14:nvPr/>
            </p14:nvContentPartPr>
            <p14:xfrm>
              <a:off x="4091622" y="3470430"/>
              <a:ext cx="360" cy="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AA1547B-7AEB-77CE-0513-EB13E3C96A9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082982" y="34614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8A18A70-C9AE-BE8B-B255-E54B7B7DBF7D}"/>
                  </a:ext>
                </a:extLst>
              </p14:cNvPr>
              <p14:cNvContentPartPr/>
              <p14:nvPr/>
            </p14:nvContentPartPr>
            <p14:xfrm>
              <a:off x="4206822" y="3351990"/>
              <a:ext cx="360" cy="36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8A18A70-C9AE-BE8B-B255-E54B7B7DBF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197822" y="33429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56AF862-3981-1C54-7AAA-F59306079DE4}"/>
                  </a:ext>
                </a:extLst>
              </p14:cNvPr>
              <p14:cNvContentPartPr/>
              <p14:nvPr/>
            </p14:nvContentPartPr>
            <p14:xfrm>
              <a:off x="4315542" y="3285390"/>
              <a:ext cx="360" cy="36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56AF862-3981-1C54-7AAA-F59306079DE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306542" y="327639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5898937-1BF6-AB26-072E-8C6A7567B1A1}"/>
                  </a:ext>
                </a:extLst>
              </p14:cNvPr>
              <p14:cNvContentPartPr/>
              <p14:nvPr/>
            </p14:nvContentPartPr>
            <p14:xfrm>
              <a:off x="4634502" y="3264870"/>
              <a:ext cx="360" cy="36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5898937-1BF6-AB26-072E-8C6A7567B1A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25862" y="3256230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C2BE2BE3-EA2E-CE93-8756-3F534CECF750}"/>
              </a:ext>
            </a:extLst>
          </p:cNvPr>
          <p:cNvSpPr txBox="1"/>
          <p:nvPr/>
        </p:nvSpPr>
        <p:spPr>
          <a:xfrm>
            <a:off x="361165" y="6123543"/>
            <a:ext cx="1613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3-point lighting</a:t>
            </a:r>
          </a:p>
        </p:txBody>
      </p:sp>
    </p:spTree>
    <p:extLst>
      <p:ext uri="{BB962C8B-B14F-4D97-AF65-F5344CB8AC3E}">
        <p14:creationId xmlns:p14="http://schemas.microsoft.com/office/powerpoint/2010/main" val="374838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96273-9C41-5F7D-AB6A-968129642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 many hanging positions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7E540-BD16-E548-A4A2-83A11D8CF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the variety of performances and events on a stage, the lighting has to be adaptable</a:t>
            </a:r>
          </a:p>
          <a:p>
            <a:pPr lvl="1"/>
            <a:r>
              <a:rPr lang="en-US" dirty="0"/>
              <a:t>Even more the case for a black box theater where seating can change</a:t>
            </a:r>
          </a:p>
          <a:p>
            <a:r>
              <a:rPr lang="en-US" dirty="0"/>
              <a:t>Limited hanging areas limit a designer's creativity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037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29036</TotalTime>
  <Words>378</Words>
  <Application>Microsoft Macintosh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Introduction to Stage Lights</vt:lpstr>
      <vt:lpstr>Lighting Key</vt:lpstr>
      <vt:lpstr>Lighting Key</vt:lpstr>
      <vt:lpstr>Size of an acting area</vt:lpstr>
      <vt:lpstr>Focusing an area</vt:lpstr>
      <vt:lpstr>Simplest areas for maximum coverage</vt:lpstr>
      <vt:lpstr>Fit lighting areas to set design</vt:lpstr>
      <vt:lpstr>Adding lights to areas</vt:lpstr>
      <vt:lpstr>Why so many hanging positions</vt:lpstr>
      <vt:lpstr>Lighting slogan</vt:lpstr>
      <vt:lpstr>Trim</vt:lpstr>
      <vt:lpstr>Lighting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Stage Lights</dc:title>
  <dc:creator>Lettow, Brandon C.</dc:creator>
  <cp:lastModifiedBy>Lettow, Brandon C.</cp:lastModifiedBy>
  <cp:revision>49</cp:revision>
  <dcterms:created xsi:type="dcterms:W3CDTF">2022-01-12T12:13:24Z</dcterms:created>
  <dcterms:modified xsi:type="dcterms:W3CDTF">2022-04-18T12:43:58Z</dcterms:modified>
</cp:coreProperties>
</file>