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9" r:id="rId17"/>
    <p:sldId id="270" r:id="rId18"/>
    <p:sldId id="271" r:id="rId19"/>
    <p:sldId id="272" r:id="rId20"/>
    <p:sldId id="273" r:id="rId21"/>
    <p:sldId id="277" r:id="rId22"/>
    <p:sldId id="274" r:id="rId23"/>
    <p:sldId id="275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8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5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4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3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6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9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1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7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8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32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5F0C-71C2-744A-8D33-5F255D607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33451"/>
            <a:ext cx="5737654" cy="2576512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Introduction to Stage Lights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67993-7673-FB42-B2F6-1DCDD4C6E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8382000" cy="133847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Module 8 – </a:t>
            </a:r>
            <a:r>
              <a:rPr lang="en-US" dirty="0"/>
              <a:t>Design process and script analysis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9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2749B-3B9E-C742-8532-42DDB808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81B32-2609-BB4E-BF82-4BD67CD08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Sifting through the ideas to find an organized design concept</a:t>
            </a:r>
          </a:p>
          <a:p>
            <a:r>
              <a:rPr lang="en-US" dirty="0"/>
              <a:t>Presenting selected collection to design team</a:t>
            </a:r>
          </a:p>
          <a:p>
            <a:pPr lvl="1"/>
            <a:r>
              <a:rPr lang="en-US" dirty="0"/>
              <a:t>This informs other design members</a:t>
            </a:r>
          </a:p>
          <a:p>
            <a:pPr lvl="1"/>
            <a:r>
              <a:rPr lang="en-US" dirty="0"/>
              <a:t>Discussions with team can lead to a more cohesive design as a whole</a:t>
            </a:r>
          </a:p>
        </p:txBody>
      </p:sp>
    </p:spTree>
    <p:extLst>
      <p:ext uri="{BB962C8B-B14F-4D97-AF65-F5344CB8AC3E}">
        <p14:creationId xmlns:p14="http://schemas.microsoft.com/office/powerpoint/2010/main" val="3014929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CEFD-E209-3647-A800-321D34F8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2CB5-282B-1A47-95B2-B6ED80633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Fleshing out your ideas</a:t>
            </a:r>
          </a:p>
          <a:p>
            <a:r>
              <a:rPr lang="en-US" dirty="0"/>
              <a:t>Adding more content while adhering to your concept</a:t>
            </a:r>
          </a:p>
          <a:p>
            <a:r>
              <a:rPr lang="en-US" dirty="0"/>
              <a:t>Developing a light plot</a:t>
            </a:r>
          </a:p>
          <a:p>
            <a:pPr lvl="1"/>
            <a:r>
              <a:rPr lang="en-US" dirty="0"/>
              <a:t>The lighting fixtures and positions that will be available</a:t>
            </a:r>
          </a:p>
          <a:p>
            <a:pPr lvl="1"/>
            <a:r>
              <a:rPr lang="en-US" dirty="0"/>
              <a:t>Instrument schedule</a:t>
            </a:r>
          </a:p>
          <a:p>
            <a:pPr lvl="2"/>
            <a:r>
              <a:rPr lang="en-US" dirty="0"/>
              <a:t>Information for the master electrician to hang/install lights from</a:t>
            </a:r>
          </a:p>
          <a:p>
            <a:r>
              <a:rPr lang="en-US" dirty="0"/>
              <a:t>Director and scenic are most informative at this time</a:t>
            </a:r>
          </a:p>
          <a:p>
            <a:pPr lvl="1"/>
            <a:r>
              <a:rPr lang="en-US" dirty="0"/>
              <a:t>Blocking and scenic interference </a:t>
            </a:r>
          </a:p>
        </p:txBody>
      </p:sp>
    </p:spTree>
    <p:extLst>
      <p:ext uri="{BB962C8B-B14F-4D97-AF65-F5344CB8AC3E}">
        <p14:creationId xmlns:p14="http://schemas.microsoft.com/office/powerpoint/2010/main" val="578628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8643-FDF3-F244-A9D9-2E36C6AE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C67A1-8906-0E45-87E6-7D0DA4E06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Taking a step back and looking at your work critically</a:t>
            </a:r>
          </a:p>
          <a:p>
            <a:pPr lvl="1"/>
            <a:r>
              <a:rPr lang="en-US" dirty="0"/>
              <a:t>Regularly we are so close to our work that we can’t tell if we are going int the right direction</a:t>
            </a:r>
          </a:p>
          <a:p>
            <a:pPr lvl="2"/>
            <a:r>
              <a:rPr lang="en-US" dirty="0"/>
              <a:t>“can’t see the forest through the trees”</a:t>
            </a:r>
          </a:p>
          <a:p>
            <a:pPr lvl="1"/>
            <a:r>
              <a:rPr lang="en-US" dirty="0"/>
              <a:t>Asking for external input</a:t>
            </a:r>
          </a:p>
          <a:p>
            <a:pPr lvl="2"/>
            <a:r>
              <a:rPr lang="en-US" dirty="0"/>
              <a:t>Feedback from fellow designers or other members of design team</a:t>
            </a:r>
          </a:p>
          <a:p>
            <a:r>
              <a:rPr lang="en-US" dirty="0"/>
              <a:t>This happens through out the production process and once more once the production has concluded</a:t>
            </a:r>
          </a:p>
          <a:p>
            <a:pPr lvl="1"/>
            <a:r>
              <a:rPr lang="en-US" dirty="0"/>
              <a:t>Post-mortem or Response &amp; Review</a:t>
            </a:r>
          </a:p>
        </p:txBody>
      </p:sp>
    </p:spTree>
    <p:extLst>
      <p:ext uri="{BB962C8B-B14F-4D97-AF65-F5344CB8AC3E}">
        <p14:creationId xmlns:p14="http://schemas.microsoft.com/office/powerpoint/2010/main" val="398709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E839F-6248-4B43-9A16-1B4FD6A1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read approach – Script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11406-6195-874E-A304-FC8B8A0F5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First read - reading for content/fun </a:t>
            </a:r>
          </a:p>
          <a:p>
            <a:pPr lvl="1"/>
            <a:r>
              <a:rPr lang="en-US" dirty="0"/>
              <a:t>Who are the characters and what literally happens</a:t>
            </a:r>
          </a:p>
          <a:p>
            <a:pPr lvl="1"/>
            <a:r>
              <a:rPr lang="en-US" dirty="0"/>
              <a:t>Ignore stage directions</a:t>
            </a:r>
          </a:p>
          <a:p>
            <a:r>
              <a:rPr lang="en-US" dirty="0"/>
              <a:t>Second read</a:t>
            </a:r>
          </a:p>
          <a:p>
            <a:pPr lvl="1"/>
            <a:r>
              <a:rPr lang="en-US" dirty="0"/>
              <a:t>Write down descriptors</a:t>
            </a:r>
          </a:p>
          <a:p>
            <a:pPr lvl="2"/>
            <a:r>
              <a:rPr lang="en-US" dirty="0"/>
              <a:t>Let your imagination wander and document where it went</a:t>
            </a:r>
          </a:p>
          <a:p>
            <a:r>
              <a:rPr lang="en-US" dirty="0"/>
              <a:t>Third read</a:t>
            </a:r>
          </a:p>
          <a:p>
            <a:pPr lvl="1"/>
            <a:r>
              <a:rPr lang="en-US" dirty="0"/>
              <a:t>Write down specifics that are mentioned in script</a:t>
            </a:r>
          </a:p>
          <a:p>
            <a:pPr lvl="2"/>
            <a:r>
              <a:rPr lang="en-US" dirty="0"/>
              <a:t>Time of day, season, location, </a:t>
            </a:r>
            <a:r>
              <a:rPr lang="en-US" dirty="0" err="1"/>
              <a:t>practicals</a:t>
            </a:r>
            <a:r>
              <a:rPr lang="en-US" dirty="0"/>
              <a:t>, effects</a:t>
            </a:r>
          </a:p>
          <a:p>
            <a:pPr lvl="3"/>
            <a:r>
              <a:rPr lang="en-US" dirty="0"/>
              <a:t>If the script says it, it should not be ignored </a:t>
            </a:r>
          </a:p>
          <a:p>
            <a:pPr lvl="2"/>
            <a:r>
              <a:rPr lang="en-US" dirty="0"/>
              <a:t>Motivated light cues (end of scene needs a blackout)</a:t>
            </a:r>
          </a:p>
        </p:txBody>
      </p:sp>
    </p:spTree>
    <p:extLst>
      <p:ext uri="{BB962C8B-B14F-4D97-AF65-F5344CB8AC3E}">
        <p14:creationId xmlns:p14="http://schemas.microsoft.com/office/powerpoint/2010/main" val="415986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6486-2BAD-664F-8EB3-A55A113B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design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0E9EB-8175-F349-83A6-A0A4945A7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the script should generate some inspiration</a:t>
            </a:r>
          </a:p>
          <a:p>
            <a:pPr lvl="1"/>
            <a:r>
              <a:rPr lang="en-US" dirty="0"/>
              <a:t>Feeling, mood, flavor, etc. (both physical and emotional)</a:t>
            </a:r>
          </a:p>
          <a:p>
            <a:pPr lvl="2"/>
            <a:r>
              <a:rPr lang="en-US" dirty="0"/>
              <a:t>These feelings need to be jotted down and likely shared with the director</a:t>
            </a:r>
          </a:p>
          <a:p>
            <a:pPr lvl="1"/>
            <a:r>
              <a:rPr lang="en-US" dirty="0"/>
              <a:t> Feeling, mood, and flavor will change over time</a:t>
            </a:r>
          </a:p>
          <a:p>
            <a:pPr lvl="2"/>
            <a:r>
              <a:rPr lang="en-US" dirty="0"/>
              <a:t>Changes happen, location, time of year, time of day</a:t>
            </a:r>
          </a:p>
          <a:p>
            <a:pPr lvl="3"/>
            <a:r>
              <a:rPr lang="en-US" dirty="0"/>
              <a:t>Every different moment is a change</a:t>
            </a:r>
          </a:p>
          <a:p>
            <a:pPr lvl="4"/>
            <a:r>
              <a:rPr lang="en-US" dirty="0"/>
              <a:t>This could happen at the scene change or various times within a scene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You as a designer want all inspiration to be represented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Your textbook calls this the ”Image of Light”</a:t>
            </a:r>
          </a:p>
        </p:txBody>
      </p:sp>
    </p:spTree>
    <p:extLst>
      <p:ext uri="{BB962C8B-B14F-4D97-AF65-F5344CB8AC3E}">
        <p14:creationId xmlns:p14="http://schemas.microsoft.com/office/powerpoint/2010/main" val="3185990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8E5A4-8571-3641-9EFC-A28CAE9FD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design approach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8C545-4769-3143-A205-93B89FB6A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Eventually you as a designer must visually conceptualize inspiration</a:t>
            </a:r>
          </a:p>
          <a:p>
            <a:pPr lvl="1"/>
            <a:r>
              <a:rPr lang="en-US" dirty="0"/>
              <a:t>Words are the the starting place </a:t>
            </a:r>
            <a:r>
              <a:rPr lang="en-US" dirty="0">
                <a:sym typeface="Wingdings" pitchFamily="2" charset="2"/>
              </a:rPr>
              <a:t> move to visuals</a:t>
            </a:r>
          </a:p>
          <a:p>
            <a:pPr lvl="2"/>
            <a:r>
              <a:rPr lang="en-US" dirty="0">
                <a:sym typeface="Wingdings" pitchFamily="2" charset="2"/>
              </a:rPr>
              <a:t>Everyone interprets words differently</a:t>
            </a:r>
            <a:endParaRPr lang="en-US" dirty="0"/>
          </a:p>
          <a:p>
            <a:pPr lvl="1"/>
            <a:r>
              <a:rPr lang="en-US" dirty="0"/>
              <a:t>Images are very useful</a:t>
            </a:r>
          </a:p>
          <a:p>
            <a:pPr lvl="2"/>
            <a:r>
              <a:rPr lang="en-US" dirty="0"/>
              <a:t>Pictures showcasing feeling, mood, flavor allow other designers and director to relate</a:t>
            </a:r>
          </a:p>
          <a:p>
            <a:pPr lvl="2"/>
            <a:r>
              <a:rPr lang="en-US" dirty="0"/>
              <a:t>From these pictures we can extract color, texture, and angle/sharpness of light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information informs our creation of a lighting key</a:t>
            </a:r>
          </a:p>
        </p:txBody>
      </p:sp>
    </p:spTree>
    <p:extLst>
      <p:ext uri="{BB962C8B-B14F-4D97-AF65-F5344CB8AC3E}">
        <p14:creationId xmlns:p14="http://schemas.microsoft.com/office/powerpoint/2010/main" val="2067946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70358-566B-454F-918F-1A5CF8A6A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and Fill light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E894F-B3C8-A944-9A3D-B30A463E5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lights are the brightest in a scene</a:t>
            </a:r>
          </a:p>
          <a:p>
            <a:r>
              <a:rPr lang="en-US" dirty="0"/>
              <a:t>Fill lights are dimmer and used to lessen shadows</a:t>
            </a:r>
          </a:p>
        </p:txBody>
      </p:sp>
    </p:spTree>
    <p:extLst>
      <p:ext uri="{BB962C8B-B14F-4D97-AF65-F5344CB8AC3E}">
        <p14:creationId xmlns:p14="http://schemas.microsoft.com/office/powerpoint/2010/main" val="129286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3139-BC6F-3242-889A-BC269D5C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descriptors from these pictures</a:t>
            </a:r>
          </a:p>
        </p:txBody>
      </p:sp>
      <p:pic>
        <p:nvPicPr>
          <p:cNvPr id="5" name="Content Placeholder 4" descr="A field of wheat&#10;&#10;Description automatically generated with medium confidence">
            <a:extLst>
              <a:ext uri="{FF2B5EF4-FFF2-40B4-BE49-F238E27FC236}">
                <a16:creationId xmlns:a16="http://schemas.microsoft.com/office/drawing/2014/main" id="{68B8C425-41BE-1245-84B4-5EF34E67B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6718" y="1331667"/>
            <a:ext cx="7178564" cy="5383923"/>
          </a:xfrm>
        </p:spPr>
      </p:pic>
    </p:spTree>
    <p:extLst>
      <p:ext uri="{BB962C8B-B14F-4D97-AF65-F5344CB8AC3E}">
        <p14:creationId xmlns:p14="http://schemas.microsoft.com/office/powerpoint/2010/main" val="1717949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3139-BC6F-3242-889A-BC269D5C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descriptors from these pictures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CB1F8E-48A7-CE41-AEB6-684E8814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10494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67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3139-BC6F-3242-889A-BC269D5C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descriptors from these pictures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6D91A0B-673B-B841-B295-A77A2EB6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59" y="1437288"/>
            <a:ext cx="8412482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0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DC051-A203-6848-8ADE-9D2E6491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63A2-CAEE-1F4D-A20B-FD6A40EA9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early philosopher Horace wrote in his manuscript Ars Poetica</a:t>
            </a:r>
          </a:p>
          <a:p>
            <a:pPr lvl="1"/>
            <a:r>
              <a:rPr lang="en-US" dirty="0"/>
              <a:t>The object of theater is to delight and instruct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CF75B1-B653-D843-851A-AECF7B1B9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r="2732"/>
          <a:stretch/>
        </p:blipFill>
        <p:spPr bwMode="auto">
          <a:xfrm>
            <a:off x="7642073" y="3070719"/>
            <a:ext cx="4182065" cy="31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9F830E-4D4C-4944-8E9A-977DC63E3860}"/>
              </a:ext>
            </a:extLst>
          </p:cNvPr>
          <p:cNvSpPr txBox="1"/>
          <p:nvPr/>
        </p:nvSpPr>
        <p:spPr>
          <a:xfrm>
            <a:off x="9070876" y="6127234"/>
            <a:ext cx="17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Horace 65 - 8 BC</a:t>
            </a:r>
          </a:p>
        </p:txBody>
      </p:sp>
    </p:spTree>
    <p:extLst>
      <p:ext uri="{BB962C8B-B14F-4D97-AF65-F5344CB8AC3E}">
        <p14:creationId xmlns:p14="http://schemas.microsoft.com/office/powerpoint/2010/main" val="783330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3139-BC6F-3242-889A-BC269D5C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descriptors from these pictures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F62AEEE-D402-8249-927E-CA7E69FED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1"/>
          <a:stretch/>
        </p:blipFill>
        <p:spPr bwMode="auto">
          <a:xfrm>
            <a:off x="2124841" y="1366521"/>
            <a:ext cx="7942317" cy="531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84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3139-BC6F-3242-889A-BC269D5C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descriptors from these pictures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21D3A45-8185-6A46-B409-2BF0A5828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12875"/>
            <a:ext cx="762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90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3139-BC6F-3242-889A-BC269D5C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descriptors from these pictures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F7FF396-CA26-C148-A05E-3C5E66E7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89" y="1492469"/>
            <a:ext cx="8393821" cy="518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135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3139-BC6F-3242-889A-BC269D5C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Imagery can inform our design concept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6D91A0B-673B-B841-B295-A77A2EB6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82" y="1363552"/>
            <a:ext cx="4679208" cy="29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C845C9-79A5-6E46-A30D-F752E0B07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13326"/>
            <a:ext cx="1524000" cy="152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1934EF-049B-D74B-A991-BF68A2F63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779" y="1513326"/>
            <a:ext cx="1527048" cy="1527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FA4ED2-A10C-9C41-A983-72C4C70FF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172" y="1513326"/>
            <a:ext cx="1524000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F18161-B956-B247-9CB4-76285DCF9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248848"/>
            <a:ext cx="1524000" cy="1524000"/>
          </a:xfrm>
          <a:prstGeom prst="rect">
            <a:avLst/>
          </a:prstGeom>
        </p:spPr>
      </p:pic>
      <p:pic>
        <p:nvPicPr>
          <p:cNvPr id="9218" name="Picture 2" descr="GOBO - GB260-010 Med Dappled Leaves Gobo M size">
            <a:extLst>
              <a:ext uri="{FF2B5EF4-FFF2-40B4-BE49-F238E27FC236}">
                <a16:creationId xmlns:a16="http://schemas.microsoft.com/office/drawing/2014/main" id="{B1DA4A88-735F-7243-B285-57036C4CC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779" y="3248848"/>
            <a:ext cx="2850931" cy="285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ee Filters Lee Wide- 1/2 White Diffusion 60&quot; x 25' Roll Gel Filter 250RW">
            <a:extLst>
              <a:ext uri="{FF2B5EF4-FFF2-40B4-BE49-F238E27FC236}">
                <a16:creationId xmlns:a16="http://schemas.microsoft.com/office/drawing/2014/main" id="{484B1C00-20FB-004E-A1AF-E47B291E6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b="16480"/>
          <a:stretch/>
        </p:blipFill>
        <p:spPr bwMode="auto">
          <a:xfrm>
            <a:off x="5628289" y="4378072"/>
            <a:ext cx="3330466" cy="223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Jem Compact Hazer Pro™ Product Presentation - YouTube">
            <a:extLst>
              <a:ext uri="{FF2B5EF4-FFF2-40B4-BE49-F238E27FC236}">
                <a16:creationId xmlns:a16="http://schemas.microsoft.com/office/drawing/2014/main" id="{A04F990F-D70E-2248-A513-FA431B193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334" y="4378072"/>
            <a:ext cx="3060812" cy="172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EE253E-76D3-3949-90FE-6038A6914739}"/>
              </a:ext>
            </a:extLst>
          </p:cNvPr>
          <p:cNvSpPr txBox="1"/>
          <p:nvPr/>
        </p:nvSpPr>
        <p:spPr>
          <a:xfrm>
            <a:off x="8014582" y="6308209"/>
            <a:ext cx="10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Diffusion</a:t>
            </a:r>
          </a:p>
        </p:txBody>
      </p:sp>
    </p:spTree>
    <p:extLst>
      <p:ext uri="{BB962C8B-B14F-4D97-AF65-F5344CB8AC3E}">
        <p14:creationId xmlns:p14="http://schemas.microsoft.com/office/powerpoint/2010/main" val="4029490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0A2F-D5DA-2A42-A4C1-8E141CFB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 Key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06F512-D24D-7840-837C-477B1CBC51D6}"/>
              </a:ext>
            </a:extLst>
          </p:cNvPr>
          <p:cNvCxnSpPr/>
          <p:nvPr/>
        </p:nvCxnSpPr>
        <p:spPr>
          <a:xfrm flipH="1">
            <a:off x="7273159" y="2567153"/>
            <a:ext cx="2196662" cy="12402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A69291-1477-A64A-9126-D59A032E0D2B}"/>
              </a:ext>
            </a:extLst>
          </p:cNvPr>
          <p:cNvCxnSpPr>
            <a:cxnSpLocks/>
          </p:cNvCxnSpPr>
          <p:nvPr/>
        </p:nvCxnSpPr>
        <p:spPr>
          <a:xfrm>
            <a:off x="5996152" y="1891862"/>
            <a:ext cx="0" cy="17203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D1DACF-09E8-A042-BD33-A9322AB1D5CB}"/>
              </a:ext>
            </a:extLst>
          </p:cNvPr>
          <p:cNvCxnSpPr>
            <a:cxnSpLocks/>
          </p:cNvCxnSpPr>
          <p:nvPr/>
        </p:nvCxnSpPr>
        <p:spPr>
          <a:xfrm flipH="1">
            <a:off x="7409793" y="3930869"/>
            <a:ext cx="1818290" cy="4966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8635AF-3E34-344A-A720-B2259D4478F9}"/>
              </a:ext>
            </a:extLst>
          </p:cNvPr>
          <p:cNvCxnSpPr>
            <a:cxnSpLocks/>
          </p:cNvCxnSpPr>
          <p:nvPr/>
        </p:nvCxnSpPr>
        <p:spPr>
          <a:xfrm flipV="1">
            <a:off x="5996152" y="5284077"/>
            <a:ext cx="0" cy="12087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341B1A-D68D-4343-8D3C-8B85A7F69F95}"/>
              </a:ext>
            </a:extLst>
          </p:cNvPr>
          <p:cNvCxnSpPr>
            <a:cxnSpLocks/>
          </p:cNvCxnSpPr>
          <p:nvPr/>
        </p:nvCxnSpPr>
        <p:spPr>
          <a:xfrm flipV="1">
            <a:off x="3247696" y="4604476"/>
            <a:ext cx="1608083" cy="451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65F3E8A-1D72-5648-AAD6-E260783FB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070" b="87642" l="30242" r="52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8" t="63373" r="44876" b="9662"/>
          <a:stretch/>
        </p:blipFill>
        <p:spPr bwMode="auto">
          <a:xfrm>
            <a:off x="5076496" y="3497573"/>
            <a:ext cx="2039007" cy="190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415115-AE53-EA46-ABE4-5D60C7E01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467" y="315000"/>
            <a:ext cx="965370" cy="9653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941615-D7A2-A04C-BC4C-FF6A378F6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6357" y="1690688"/>
            <a:ext cx="985345" cy="9853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6D6B88-CFA0-0C44-81E8-4AF026A9B2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7477" y="3497573"/>
            <a:ext cx="985345" cy="985345"/>
          </a:xfrm>
          <a:prstGeom prst="rect">
            <a:avLst/>
          </a:prstGeom>
        </p:spPr>
      </p:pic>
      <p:pic>
        <p:nvPicPr>
          <p:cNvPr id="21" name="Picture 2" descr="GOBO - GB260-010 Med Dappled Leaves Gobo M size">
            <a:extLst>
              <a:ext uri="{FF2B5EF4-FFF2-40B4-BE49-F238E27FC236}">
                <a16:creationId xmlns:a16="http://schemas.microsoft.com/office/drawing/2014/main" id="{0BC5FD13-4BD8-8F4B-A4AD-2AEA3603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001" y="4778110"/>
            <a:ext cx="1672296" cy="16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OBO - GB260-010 Med Dappled Leaves Gobo M size">
            <a:extLst>
              <a:ext uri="{FF2B5EF4-FFF2-40B4-BE49-F238E27FC236}">
                <a16:creationId xmlns:a16="http://schemas.microsoft.com/office/drawing/2014/main" id="{03A0957F-9D85-CB47-B1C3-05BB24C33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4" y="4905183"/>
            <a:ext cx="1672296" cy="16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2E6D39-BEF2-AA49-B757-39547300D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1504" y="4648783"/>
            <a:ext cx="965475" cy="9654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ACE6870-8513-7342-AA5D-079CB9096971}"/>
              </a:ext>
            </a:extLst>
          </p:cNvPr>
          <p:cNvSpPr/>
          <p:nvPr/>
        </p:nvSpPr>
        <p:spPr>
          <a:xfrm>
            <a:off x="4855779" y="5741331"/>
            <a:ext cx="965475" cy="9654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F509B0-616A-2345-92D3-1A492DE1C389}"/>
              </a:ext>
            </a:extLst>
          </p:cNvPr>
          <p:cNvSpPr txBox="1"/>
          <p:nvPr/>
        </p:nvSpPr>
        <p:spPr>
          <a:xfrm>
            <a:off x="5088286" y="603940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N/C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62F58B-6DE9-AD4B-83CE-1C44283F8F48}"/>
              </a:ext>
            </a:extLst>
          </p:cNvPr>
          <p:cNvSpPr txBox="1"/>
          <p:nvPr/>
        </p:nvSpPr>
        <p:spPr>
          <a:xfrm>
            <a:off x="9284001" y="2059261"/>
            <a:ext cx="51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C19AB9-6A10-C641-87CD-9648946C9900}"/>
              </a:ext>
            </a:extLst>
          </p:cNvPr>
          <p:cNvSpPr txBox="1"/>
          <p:nvPr/>
        </p:nvSpPr>
        <p:spPr>
          <a:xfrm>
            <a:off x="3026979" y="513152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E2B25E-F3B5-8147-8EF1-F000F44B65A5}"/>
              </a:ext>
            </a:extLst>
          </p:cNvPr>
          <p:cNvSpPr txBox="1"/>
          <p:nvPr/>
        </p:nvSpPr>
        <p:spPr>
          <a:xfrm>
            <a:off x="6105725" y="6358334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AE95DE-F88A-8B47-B435-C736C892554B}"/>
              </a:ext>
            </a:extLst>
          </p:cNvPr>
          <p:cNvSpPr txBox="1"/>
          <p:nvPr/>
        </p:nvSpPr>
        <p:spPr>
          <a:xfrm>
            <a:off x="5687672" y="142194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6730BB-D91E-334B-815E-678DAC32F53E}"/>
              </a:ext>
            </a:extLst>
          </p:cNvPr>
          <p:cNvSpPr txBox="1"/>
          <p:nvPr/>
        </p:nvSpPr>
        <p:spPr>
          <a:xfrm>
            <a:off x="9059420" y="4057229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</a:t>
            </a:r>
          </a:p>
        </p:txBody>
      </p:sp>
    </p:spTree>
    <p:extLst>
      <p:ext uri="{BB962C8B-B14F-4D97-AF65-F5344CB8AC3E}">
        <p14:creationId xmlns:p14="http://schemas.microsoft.com/office/powerpoint/2010/main" val="2028029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B954-169A-4A47-8D31-4A1CEDC9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pick exact color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3CE0B-2B70-224C-BE59-DC45B4EA9C60}"/>
              </a:ext>
            </a:extLst>
          </p:cNvPr>
          <p:cNvSpPr txBox="1"/>
          <p:nvPr/>
        </p:nvSpPr>
        <p:spPr>
          <a:xfrm>
            <a:off x="995855" y="2016509"/>
            <a:ext cx="3899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Gel swatch 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Color picker on lightboard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AE7FDAAF-E34A-1642-B092-98AE79EA0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2" y="3429000"/>
            <a:ext cx="10066277" cy="310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8073AF76-F533-1F42-AD35-8F6841E2D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327" y="365125"/>
            <a:ext cx="4001158" cy="393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2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18D7-0689-2C4E-AF0F-EC99E8A2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 “behind the scenes”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4894-9204-2843-BFA8-741FBE8F1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is a process</a:t>
            </a:r>
          </a:p>
          <a:p>
            <a:pPr lvl="1"/>
            <a:r>
              <a:rPr lang="en-US" dirty="0"/>
              <a:t>There is more than one way to design, unique to each designer</a:t>
            </a:r>
          </a:p>
          <a:p>
            <a:endParaRPr lang="en-US" dirty="0"/>
          </a:p>
          <a:p>
            <a:r>
              <a:rPr lang="en-US" dirty="0"/>
              <a:t>In the process we pursue the goal of creating art</a:t>
            </a:r>
          </a:p>
          <a:p>
            <a:pPr lvl="1"/>
            <a:r>
              <a:rPr lang="en-US" dirty="0"/>
              <a:t>In the case of lighting, we contribute artistic lighting choices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D862394-35CE-564A-BC38-BA29224A3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877" y="3268717"/>
            <a:ext cx="2782766" cy="341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93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2C68-9F21-B34E-811E-0FE999E5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14109-FA68-D147-ADA0-2F7F3C15D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Commitment</a:t>
            </a:r>
          </a:p>
          <a:p>
            <a:r>
              <a:rPr lang="en-US" dirty="0"/>
              <a:t>Analysis</a:t>
            </a:r>
          </a:p>
          <a:p>
            <a:r>
              <a:rPr lang="en-US" dirty="0"/>
              <a:t>Research</a:t>
            </a:r>
          </a:p>
          <a:p>
            <a:r>
              <a:rPr lang="en-US" dirty="0"/>
              <a:t>Incubation</a:t>
            </a:r>
          </a:p>
          <a:p>
            <a:r>
              <a:rPr lang="en-US" dirty="0"/>
              <a:t>Selection</a:t>
            </a:r>
          </a:p>
          <a:p>
            <a:r>
              <a:rPr lang="en-US" dirty="0"/>
              <a:t>Implementation</a:t>
            </a:r>
          </a:p>
          <a:p>
            <a:r>
              <a:rPr lang="en-US" dirty="0"/>
              <a:t>Evaluation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B6623C-F05F-6244-97C3-FB14BE7E4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3667" l="24000" r="74000">
                        <a14:foregroundMark x1="56000" y1="9333" x2="56000" y2="9333"/>
                        <a14:foregroundMark x1="51333" y1="5000" x2="51333" y2="5000"/>
                        <a14:foregroundMark x1="49000" y1="93333" x2="49000" y2="93333"/>
                        <a14:foregroundMark x1="63000" y1="9667" x2="63000" y2="9667"/>
                        <a14:foregroundMark x1="38333" y1="92333" x2="37333" y2="92000"/>
                        <a14:foregroundMark x1="35000" y1="35000" x2="32000" y2="28667"/>
                        <a14:foregroundMark x1="61333" y1="10333" x2="62667" y2="10667"/>
                        <a14:foregroundMark x1="64667" y1="10667" x2="61333" y2="8667"/>
                        <a14:foregroundMark x1="63667" y1="10000" x2="61333" y2="8667"/>
                        <a14:foregroundMark x1="63000" y1="9000" x2="64333" y2="10000"/>
                        <a14:foregroundMark x1="61333" y1="7333" x2="63000" y2="8667"/>
                        <a14:foregroundMark x1="36333" y1="93667" x2="36333" y2="93667"/>
                        <a14:foregroundMark x1="49667" y1="88000" x2="47000" y2="85667"/>
                        <a14:foregroundMark x1="42333" y1="80667" x2="41000" y2="79667"/>
                        <a14:backgroundMark x1="46333" y1="37000" x2="46333" y2="37000"/>
                        <a14:backgroundMark x1="49667" y1="61000" x2="49667" y2="61000"/>
                        <a14:backgroundMark x1="35333" y1="94333" x2="35333" y2="94333"/>
                        <a14:backgroundMark x1="35667" y1="94333" x2="35000" y2="93000"/>
                        <a14:backgroundMark x1="37000" y1="96333" x2="36000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9" r="19622"/>
          <a:stretch/>
        </p:blipFill>
        <p:spPr bwMode="auto">
          <a:xfrm>
            <a:off x="7022411" y="479071"/>
            <a:ext cx="3961274" cy="637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2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1E0C-6370-9940-86B7-AA7B0FD5A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E841C-9496-B347-BE32-FE76C0795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Whether assigned or applied for, commitment is the willingness to commit energy to the production</a:t>
            </a:r>
          </a:p>
          <a:p>
            <a:r>
              <a:rPr lang="en-US" dirty="0"/>
              <a:t>That you will focus your efforts and attention into your best possible work</a:t>
            </a:r>
          </a:p>
          <a:p>
            <a:r>
              <a:rPr lang="en-US" dirty="0"/>
              <a:t>Your quality is a reflection of your level of commitment</a:t>
            </a:r>
          </a:p>
        </p:txBody>
      </p:sp>
    </p:spTree>
    <p:extLst>
      <p:ext uri="{BB962C8B-B14F-4D97-AF65-F5344CB8AC3E}">
        <p14:creationId xmlns:p14="http://schemas.microsoft.com/office/powerpoint/2010/main" val="200068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207D-D253-7C42-B76C-BDD112C0E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278D9-62EE-E04A-8FDE-0C3EFEF39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information and find areas that need further research</a:t>
            </a:r>
          </a:p>
          <a:p>
            <a:pPr lvl="1"/>
            <a:r>
              <a:rPr lang="en-US" dirty="0"/>
              <a:t>This goes beyond the text</a:t>
            </a:r>
          </a:p>
          <a:p>
            <a:pPr lvl="2"/>
            <a:r>
              <a:rPr lang="en-US" dirty="0"/>
              <a:t>Asking director or producer</a:t>
            </a:r>
          </a:p>
          <a:p>
            <a:pPr lvl="3"/>
            <a:r>
              <a:rPr lang="en-US" dirty="0"/>
              <a:t>Why are you doing the show</a:t>
            </a:r>
          </a:p>
          <a:p>
            <a:pPr lvl="3"/>
            <a:r>
              <a:rPr lang="en-US" dirty="0"/>
              <a:t>When are you doing the shop</a:t>
            </a:r>
          </a:p>
          <a:p>
            <a:pPr lvl="3"/>
            <a:r>
              <a:rPr lang="en-US" dirty="0"/>
              <a:t>How large of scale and scope is the production</a:t>
            </a:r>
          </a:p>
          <a:p>
            <a:pPr lvl="2"/>
            <a:r>
              <a:rPr lang="en-US" dirty="0"/>
              <a:t>Reading a script cold (gives you an understanding of the story)</a:t>
            </a:r>
          </a:p>
          <a:p>
            <a:pPr lvl="2"/>
            <a:r>
              <a:rPr lang="en-US" dirty="0"/>
              <a:t>Reading a script with context (reading again with the above answers in mind)</a:t>
            </a:r>
          </a:p>
        </p:txBody>
      </p:sp>
    </p:spTree>
    <p:extLst>
      <p:ext uri="{BB962C8B-B14F-4D97-AF65-F5344CB8AC3E}">
        <p14:creationId xmlns:p14="http://schemas.microsoft.com/office/powerpoint/2010/main" val="209174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6BB7-8579-9A46-81FE-BA3ECA70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794BE-85B7-DB4A-B795-360876163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 text</a:t>
            </a:r>
          </a:p>
          <a:p>
            <a:pPr lvl="1"/>
            <a:r>
              <a:rPr lang="en-US" dirty="0"/>
              <a:t>Message</a:t>
            </a:r>
          </a:p>
          <a:p>
            <a:pPr lvl="1"/>
            <a:r>
              <a:rPr lang="en-US" dirty="0"/>
              <a:t>Theme </a:t>
            </a:r>
          </a:p>
          <a:p>
            <a:pPr lvl="1"/>
            <a:r>
              <a:rPr lang="en-US" dirty="0"/>
              <a:t>Meaning</a:t>
            </a:r>
          </a:p>
          <a:p>
            <a:r>
              <a:rPr lang="en-US" dirty="0"/>
              <a:t>Subtext</a:t>
            </a:r>
          </a:p>
          <a:p>
            <a:pPr lvl="1"/>
            <a:r>
              <a:rPr lang="en-US" dirty="0"/>
              <a:t>What are the characters doing?</a:t>
            </a:r>
          </a:p>
          <a:p>
            <a:pPr lvl="1"/>
            <a:r>
              <a:rPr lang="en-US" dirty="0"/>
              <a:t>How are the doing it?</a:t>
            </a:r>
          </a:p>
          <a:p>
            <a:pPr lvl="1"/>
            <a:r>
              <a:rPr lang="en-US" dirty="0"/>
              <a:t>What are the consequences of their actions?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D0C25A2-033C-2344-8DD5-F07EFDFCF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7"/>
          <a:stretch/>
        </p:blipFill>
        <p:spPr bwMode="auto">
          <a:xfrm>
            <a:off x="6505145" y="827580"/>
            <a:ext cx="4848655" cy="290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30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EFF3-2B6B-7B47-8C41-46AFE548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607F6-F876-574A-95F3-8F44F7302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active effort to supplement already known information</a:t>
            </a:r>
          </a:p>
          <a:p>
            <a:pPr lvl="1"/>
            <a:r>
              <a:rPr lang="en-US" dirty="0"/>
              <a:t>Improve on areas of weaker knowledge, experience, and background</a:t>
            </a:r>
          </a:p>
          <a:p>
            <a:pPr lvl="1"/>
            <a:endParaRPr lang="en-US" dirty="0"/>
          </a:p>
          <a:p>
            <a:r>
              <a:rPr lang="en-US" dirty="0"/>
              <a:t>Background research – key words provided by text</a:t>
            </a:r>
          </a:p>
          <a:p>
            <a:pPr lvl="1"/>
            <a:r>
              <a:rPr lang="en-US" dirty="0"/>
              <a:t>Informed by time period and location of the production</a:t>
            </a:r>
          </a:p>
          <a:p>
            <a:pPr lvl="1"/>
            <a:r>
              <a:rPr lang="en-US" dirty="0"/>
              <a:t>Look into the background of the author</a:t>
            </a:r>
          </a:p>
          <a:p>
            <a:endParaRPr lang="en-US" dirty="0"/>
          </a:p>
          <a:p>
            <a:r>
              <a:rPr lang="en-US" dirty="0"/>
              <a:t>Conceptual research – comes from design team and internal feeling</a:t>
            </a:r>
          </a:p>
          <a:p>
            <a:pPr lvl="1"/>
            <a:r>
              <a:rPr lang="en-US" dirty="0"/>
              <a:t>Creative search, pulling from others art to inform shape, form and style</a:t>
            </a:r>
          </a:p>
        </p:txBody>
      </p:sp>
    </p:spTree>
    <p:extLst>
      <p:ext uri="{BB962C8B-B14F-4D97-AF65-F5344CB8AC3E}">
        <p14:creationId xmlns:p14="http://schemas.microsoft.com/office/powerpoint/2010/main" val="239007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FF4DD-9190-484C-85A2-2EB873E7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Incubation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A2BBD-83ED-2244-B545-09EFE35C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to process and develop</a:t>
            </a:r>
          </a:p>
          <a:p>
            <a:r>
              <a:rPr lang="en-US" dirty="0"/>
              <a:t>Maturation of ideas</a:t>
            </a:r>
          </a:p>
          <a:p>
            <a:endParaRPr lang="en-US" dirty="0"/>
          </a:p>
          <a:p>
            <a:r>
              <a:rPr lang="en-US" dirty="0"/>
              <a:t>Sometimes you need to step away in order to come back with fresh eyes</a:t>
            </a:r>
          </a:p>
          <a:p>
            <a:endParaRPr lang="en-US" dirty="0"/>
          </a:p>
          <a:p>
            <a:r>
              <a:rPr lang="en-US" dirty="0"/>
              <a:t>Design takes time to develop and cannot be rushed.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44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28691</TotalTime>
  <Words>826</Words>
  <Application>Microsoft Macintosh PowerPoint</Application>
  <PresentationFormat>Widescreen</PresentationFormat>
  <Paragraphs>138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Introduction to Stage Lights</vt:lpstr>
      <vt:lpstr>Purpose of theater</vt:lpstr>
      <vt:lpstr>What’s happening “behind the scenes”</vt:lpstr>
      <vt:lpstr>Problem solving model</vt:lpstr>
      <vt:lpstr>Commitment</vt:lpstr>
      <vt:lpstr>Analysis</vt:lpstr>
      <vt:lpstr>Reading a script</vt:lpstr>
      <vt:lpstr>Research</vt:lpstr>
      <vt:lpstr>Incubation</vt:lpstr>
      <vt:lpstr>Selection</vt:lpstr>
      <vt:lpstr>Implementation</vt:lpstr>
      <vt:lpstr>Evaluation</vt:lpstr>
      <vt:lpstr>3 read approach – Script analysis</vt:lpstr>
      <vt:lpstr>Practical design approach</vt:lpstr>
      <vt:lpstr>Practical design approach cont.</vt:lpstr>
      <vt:lpstr>Key and Fill light definitions</vt:lpstr>
      <vt:lpstr>Extract descriptors from these pictures</vt:lpstr>
      <vt:lpstr>Extract descriptors from these pictures</vt:lpstr>
      <vt:lpstr>Extract descriptors from these pictures</vt:lpstr>
      <vt:lpstr>Extract descriptors from these pictures</vt:lpstr>
      <vt:lpstr>Extract descriptors from these pictures</vt:lpstr>
      <vt:lpstr>Extract descriptors from these pictures</vt:lpstr>
      <vt:lpstr>Imagery can inform our design concept</vt:lpstr>
      <vt:lpstr>Lighting Key</vt:lpstr>
      <vt:lpstr>How we pick exact color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Stage Lights</dc:title>
  <dc:creator>Lettow, Brandon C.</dc:creator>
  <cp:lastModifiedBy>Lettow, Brandon C.</cp:lastModifiedBy>
  <cp:revision>48</cp:revision>
  <dcterms:created xsi:type="dcterms:W3CDTF">2022-01-12T12:13:24Z</dcterms:created>
  <dcterms:modified xsi:type="dcterms:W3CDTF">2022-04-13T11:15:50Z</dcterms:modified>
</cp:coreProperties>
</file>