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25" r:id="rId1"/>
  </p:sldMasterIdLst>
  <p:sldIdLst>
    <p:sldId id="256" r:id="rId2"/>
    <p:sldId id="257" r:id="rId3"/>
    <p:sldId id="262" r:id="rId4"/>
    <p:sldId id="264" r:id="rId5"/>
    <p:sldId id="263" r:id="rId6"/>
    <p:sldId id="266" r:id="rId7"/>
    <p:sldId id="268" r:id="rId8"/>
    <p:sldId id="261" r:id="rId9"/>
    <p:sldId id="258" r:id="rId10"/>
    <p:sldId id="259" r:id="rId11"/>
    <p:sldId id="267" r:id="rId12"/>
    <p:sldId id="265" r:id="rId13"/>
    <p:sldId id="26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584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54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651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042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83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0347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4/3/22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767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4/3/22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392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4/3/22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115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975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781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0322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26" r:id="rId1"/>
    <p:sldLayoutId id="2147484227" r:id="rId2"/>
    <p:sldLayoutId id="2147484228" r:id="rId3"/>
    <p:sldLayoutId id="2147484229" r:id="rId4"/>
    <p:sldLayoutId id="2147484230" r:id="rId5"/>
    <p:sldLayoutId id="2147484231" r:id="rId6"/>
    <p:sldLayoutId id="2147484232" r:id="rId7"/>
    <p:sldLayoutId id="2147484233" r:id="rId8"/>
    <p:sldLayoutId id="2147484234" r:id="rId9"/>
    <p:sldLayoutId id="2147484235" r:id="rId10"/>
    <p:sldLayoutId id="21474842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B5F0C-71C2-744A-8D33-5F255D6071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933451"/>
            <a:ext cx="5737654" cy="2576512"/>
          </a:xfrm>
        </p:spPr>
        <p:txBody>
          <a:bodyPr>
            <a:normAutofit fontScale="90000"/>
          </a:bodyPr>
          <a:lstStyle/>
          <a:p>
            <a:pPr algn="l"/>
            <a:r>
              <a:rPr lang="en-US" sz="8000" b="1" dirty="0">
                <a:ln w="19050">
                  <a:solidFill>
                    <a:schemeClr val="bg1"/>
                  </a:solidFill>
                </a:ln>
                <a:solidFill>
                  <a:srgbClr val="FFFFFF"/>
                </a:solidFill>
              </a:rPr>
              <a:t>Introduction to Stage Lights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067993-7673-FB42-B2F6-1DCDD4C6E4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8382000" cy="1338471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Module 7 – projections</a:t>
            </a:r>
          </a:p>
        </p:txBody>
      </p:sp>
    </p:spTree>
    <p:extLst>
      <p:ext uri="{BB962C8B-B14F-4D97-AF65-F5344CB8AC3E}">
        <p14:creationId xmlns:p14="http://schemas.microsoft.com/office/powerpoint/2010/main" val="1769694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144B1-4764-FC49-BBDF-BFD4DD722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Projection designers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1C8EB-3D6E-9C4F-BF61-F289FF227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Projection designers are often their own specialty</a:t>
            </a:r>
          </a:p>
          <a:p>
            <a:r>
              <a:rPr lang="en-US" dirty="0"/>
              <a:t>Familiarity with projection surfaces, hardware applications and software fluency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731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C4801-8734-2149-AA21-A8463D6D6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Qlab</a:t>
            </a:r>
            <a:r>
              <a:rPr lang="en-US" dirty="0"/>
              <a:t> – Cue based 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7966636-CF9D-974E-9126-B1929130FB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545" y="1345324"/>
            <a:ext cx="7821592" cy="541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70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9A679-E505-9140-9683-9358FAB8B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Isadora – object oriented programing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D6C58C2-FB31-424D-BEAE-AF960F1557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869" y="1467589"/>
            <a:ext cx="8242258" cy="515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770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35D15-7A77-DC4D-B10D-72E0DAEEE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Front vs rear projection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E4CB59-5838-2440-B982-0A3E0546EF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Front Projection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43D1BB-0E83-1440-A8C4-87DFF4DF9C7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Any surface “could” be projected on</a:t>
            </a:r>
          </a:p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Don’t need space behind set to position projector</a:t>
            </a:r>
          </a:p>
          <a:p>
            <a:r>
              <a:rPr lang="en-US" dirty="0">
                <a:solidFill>
                  <a:srgbClr val="FF0000"/>
                </a:solidFill>
              </a:rPr>
              <a:t>Shadows</a:t>
            </a:r>
          </a:p>
          <a:p>
            <a:r>
              <a:rPr lang="en-US" dirty="0">
                <a:solidFill>
                  <a:srgbClr val="FF0000"/>
                </a:solidFill>
              </a:rPr>
              <a:t>Exaggerated projection angles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28A330-747E-1D47-8C43-6C7B9E0696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Rear projection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62751F1-2E0D-6B4B-BCB3-17769790F16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No shadows on screen</a:t>
            </a:r>
          </a:p>
          <a:p>
            <a:r>
              <a:rPr lang="en-US" dirty="0">
                <a:solidFill>
                  <a:srgbClr val="FF0000"/>
                </a:solidFill>
              </a:rPr>
              <a:t>Requires a specially designed material to project on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Otherwise a hotspot is seen</a:t>
            </a:r>
          </a:p>
          <a:p>
            <a:r>
              <a:rPr lang="en-US" dirty="0">
                <a:solidFill>
                  <a:srgbClr val="FF0000"/>
                </a:solidFill>
              </a:rPr>
              <a:t>Requires space behind set for projector to be positioned</a:t>
            </a:r>
          </a:p>
          <a:p>
            <a:r>
              <a:rPr lang="en-US" dirty="0">
                <a:solidFill>
                  <a:srgbClr val="FF0000"/>
                </a:solidFill>
              </a:rPr>
              <a:t>Can eliminate a crossover location</a:t>
            </a:r>
          </a:p>
        </p:txBody>
      </p:sp>
    </p:spTree>
    <p:extLst>
      <p:ext uri="{BB962C8B-B14F-4D97-AF65-F5344CB8AC3E}">
        <p14:creationId xmlns:p14="http://schemas.microsoft.com/office/powerpoint/2010/main" val="3411954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4C10B-FDDE-9945-8196-CF9249A12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Who’s responsible for projections?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C90A5-5CE7-8E4C-BC6F-4098947C7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Projections are generated from light sources</a:t>
            </a:r>
          </a:p>
          <a:p>
            <a:pPr lvl="1"/>
            <a:r>
              <a:rPr lang="en-US" dirty="0"/>
              <a:t>Because of this they can be the responsibility of the lighting dept.</a:t>
            </a:r>
          </a:p>
          <a:p>
            <a:pPr lvl="2"/>
            <a:r>
              <a:rPr lang="en-US" dirty="0"/>
              <a:t>They can also be their own department</a:t>
            </a:r>
          </a:p>
          <a:p>
            <a:pPr lvl="3"/>
            <a:r>
              <a:rPr lang="en-US" dirty="0"/>
              <a:t>Such is the case on large shows (Broadway/touring)</a:t>
            </a:r>
          </a:p>
          <a:p>
            <a:pPr lvl="1"/>
            <a:r>
              <a:rPr lang="en-US" dirty="0"/>
              <a:t>”video” and “Lights” have to work closely together</a:t>
            </a:r>
          </a:p>
          <a:p>
            <a:pPr lvl="2"/>
            <a:r>
              <a:rPr lang="en-US" dirty="0"/>
              <a:t>Stage lights can wash out projections and visa versa </a:t>
            </a:r>
          </a:p>
        </p:txBody>
      </p:sp>
    </p:spTree>
    <p:extLst>
      <p:ext uri="{BB962C8B-B14F-4D97-AF65-F5344CB8AC3E}">
        <p14:creationId xmlns:p14="http://schemas.microsoft.com/office/powerpoint/2010/main" val="3627947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0EBDA-3A29-244F-9952-691E84B4C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Film based projections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5EB53-82F6-2C4C-8BE7-5CC2CA000A9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Uses large slides for still projections</a:t>
            </a:r>
          </a:p>
          <a:p>
            <a:r>
              <a:rPr lang="en-US" dirty="0"/>
              <a:t>Big bright light source that projects an image through a lens</a:t>
            </a:r>
          </a:p>
          <a:p>
            <a:r>
              <a:rPr lang="en-US" dirty="0"/>
              <a:t>More than one can be used to “crossfade” between images</a:t>
            </a:r>
          </a:p>
          <a:p>
            <a:r>
              <a:rPr lang="en-US" dirty="0"/>
              <a:t>Required an operator to douse the light and to change slides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E62D119-A36E-A94A-9AE7-9DF16104EBD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994" y="1886585"/>
            <a:ext cx="4105654" cy="470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191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D83B3D4-C777-8649-99B9-FF567E05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not use a film reel like traditional movies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8C8B49E-DC38-A74E-BE56-1617A1746A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221" y="1558574"/>
            <a:ext cx="8187558" cy="504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208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5B4DF-A235-F24B-B56A-8C9184D40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projections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6981B-51F2-DE4E-99EF-728AABAA5A0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Will project any content that is connected to it via cable</a:t>
            </a:r>
          </a:p>
          <a:p>
            <a:r>
              <a:rPr lang="en-US" dirty="0"/>
              <a:t>Still images, slide shows, animation, video, </a:t>
            </a:r>
            <a:r>
              <a:rPr lang="en-US" dirty="0" err="1"/>
              <a:t>ect</a:t>
            </a:r>
            <a:r>
              <a:rPr lang="en-US" dirty="0"/>
              <a:t>.</a:t>
            </a:r>
          </a:p>
          <a:p>
            <a:r>
              <a:rPr lang="en-US" dirty="0"/>
              <a:t>Require an operator on playing device for cueing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000" dirty="0"/>
              <a:t>		Overcoming low brightness </a:t>
            </a:r>
            <a:r>
              <a:rPr lang="en-US" sz="2000" dirty="0">
                <a:sym typeface="Wingdings" pitchFamily="2" charset="2"/>
              </a:rPr>
              <a:t></a:t>
            </a:r>
            <a:endParaRPr lang="en-US" sz="2000" dirty="0"/>
          </a:p>
        </p:txBody>
      </p:sp>
      <p:pic>
        <p:nvPicPr>
          <p:cNvPr id="2050" name="Picture 2" descr="Used Roadster HD10K-M by Christie Digital - Item# 47322">
            <a:extLst>
              <a:ext uri="{FF2B5EF4-FFF2-40B4-BE49-F238E27FC236}">
                <a16:creationId xmlns:a16="http://schemas.microsoft.com/office/drawing/2014/main" id="{3CAC6C4D-D8F5-5D4B-BF7D-F2E46241E9E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965" y="1807259"/>
            <a:ext cx="4351337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051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1183A-9FE9-134A-8F1A-679CB18F1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digital projector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EE883-916A-4049-BCFD-DB92C8E3E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Liquid crystal display (LCD)</a:t>
            </a:r>
          </a:p>
          <a:p>
            <a:pPr lvl="1"/>
            <a:r>
              <a:rPr lang="en-US" dirty="0"/>
              <a:t>Uses a mirror per color to split image, then 3 colors converge on a combiner before exiting the lens</a:t>
            </a:r>
          </a:p>
          <a:p>
            <a:r>
              <a:rPr lang="en-US" dirty="0"/>
              <a:t>Digital light processor (DLP)</a:t>
            </a:r>
          </a:p>
          <a:p>
            <a:pPr lvl="1"/>
            <a:r>
              <a:rPr lang="en-US" dirty="0"/>
              <a:t>Uses “micromirrors” to reflect light at the pixel level</a:t>
            </a:r>
          </a:p>
          <a:p>
            <a:r>
              <a:rPr lang="en-US" dirty="0"/>
              <a:t>LED</a:t>
            </a:r>
          </a:p>
          <a:p>
            <a:pPr lvl="1"/>
            <a:r>
              <a:rPr lang="en-US" dirty="0"/>
              <a:t>Uses an LED light source (similar to LCD)</a:t>
            </a:r>
          </a:p>
          <a:p>
            <a:r>
              <a:rPr lang="en-US" dirty="0"/>
              <a:t>Laser</a:t>
            </a:r>
          </a:p>
          <a:p>
            <a:pPr lvl="1"/>
            <a:r>
              <a:rPr lang="en-US" dirty="0"/>
              <a:t>Uses 3 colored lasers as  light sources 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B78153B4-CB96-194C-BBDE-AA8FA8714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248" y="4393323"/>
            <a:ext cx="5005800" cy="221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665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12415-B1B8-8D48-8DD1-DD2538CA5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with black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0A2E6-C90A-A74C-939D-2882A51FE1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Because we can’t project “black color”</a:t>
            </a:r>
          </a:p>
          <a:p>
            <a:r>
              <a:rPr lang="en-US" dirty="0"/>
              <a:t>Digital black is a dark purple-</a:t>
            </a:r>
            <a:r>
              <a:rPr lang="en-US" dirty="0" err="1"/>
              <a:t>ish</a:t>
            </a:r>
            <a:endParaRPr lang="en-US" dirty="0"/>
          </a:p>
          <a:p>
            <a:r>
              <a:rPr lang="en-US" dirty="0"/>
              <a:t>Use a dowser if you want a total blackout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A5C53BC5-9F6C-524E-9224-F72E00A4759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302" y="1825625"/>
            <a:ext cx="5682225" cy="379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831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3A9F2-E0C4-864C-AC89-823CFBC7F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of throw distance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8B32FDE-A608-CC44-ABAB-F9B1E815B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Projectors of any sort have limitations</a:t>
            </a:r>
          </a:p>
          <a:p>
            <a:pPr lvl="1"/>
            <a:r>
              <a:rPr lang="en-US" dirty="0"/>
              <a:t>Projections aren’t as bright under two conditions</a:t>
            </a:r>
          </a:p>
          <a:p>
            <a:pPr lvl="2"/>
            <a:r>
              <a:rPr lang="en-US" dirty="0"/>
              <a:t>The bigger the image from same distance</a:t>
            </a:r>
          </a:p>
          <a:p>
            <a:pPr lvl="2"/>
            <a:r>
              <a:rPr lang="en-US" dirty="0"/>
              <a:t>The further back you get from the surface receiving the projection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6C9060F8-25D5-C641-A74D-F78C76EF3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731" y="3408182"/>
            <a:ext cx="4684985" cy="333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271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00E23-6CA9-CE43-B171-A4464AC1E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projections so popular?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9A114-7AE0-D041-BB15-97CC8FFD06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Faster to make than a painted backdrop</a:t>
            </a:r>
          </a:p>
          <a:p>
            <a:r>
              <a:rPr lang="en-US" dirty="0"/>
              <a:t>Cheaper to make than building elaborate physical scenery</a:t>
            </a:r>
          </a:p>
          <a:p>
            <a:pPr lvl="1"/>
            <a:r>
              <a:rPr lang="en-US" dirty="0"/>
              <a:t>This excludes the cost of the computer/projector/software</a:t>
            </a:r>
          </a:p>
          <a:p>
            <a:r>
              <a:rPr lang="en-US" dirty="0"/>
              <a:t>Can be animated</a:t>
            </a:r>
          </a:p>
        </p:txBody>
      </p:sp>
    </p:spTree>
    <p:extLst>
      <p:ext uri="{BB962C8B-B14F-4D97-AF65-F5344CB8AC3E}">
        <p14:creationId xmlns:p14="http://schemas.microsoft.com/office/powerpoint/2010/main" val="646278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26065</TotalTime>
  <Words>411</Words>
  <Application>Microsoft Macintosh PowerPoint</Application>
  <PresentationFormat>Widescreen</PresentationFormat>
  <Paragraphs>61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Introduction to Stage Lights</vt:lpstr>
      <vt:lpstr>Who’s responsible for projections?</vt:lpstr>
      <vt:lpstr>Film based projections</vt:lpstr>
      <vt:lpstr>Why not use a film reel like traditional movies</vt:lpstr>
      <vt:lpstr>Digital projections</vt:lpstr>
      <vt:lpstr>Different digital projector technology</vt:lpstr>
      <vt:lpstr>Problem with black</vt:lpstr>
      <vt:lpstr>Concept of throw distance</vt:lpstr>
      <vt:lpstr>Why projections so popular?</vt:lpstr>
      <vt:lpstr>Projection designers</vt:lpstr>
      <vt:lpstr>Qlab – Cue based </vt:lpstr>
      <vt:lpstr>Isadora – object oriented programing</vt:lpstr>
      <vt:lpstr>Front vs rear projection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Stage Lights</dc:title>
  <dc:creator>Lettow, Brandon C.</dc:creator>
  <cp:lastModifiedBy>Lettow, Brandon C.</cp:lastModifiedBy>
  <cp:revision>36</cp:revision>
  <dcterms:created xsi:type="dcterms:W3CDTF">2022-01-12T12:13:24Z</dcterms:created>
  <dcterms:modified xsi:type="dcterms:W3CDTF">2022-04-04T12:41:47Z</dcterms:modified>
</cp:coreProperties>
</file>