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79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  <p:sldId id="278" r:id="rId25"/>
    <p:sldId id="28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4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8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32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5F0C-71C2-744A-8D33-5F255D607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737654" cy="2576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Introduction to Stage 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67993-7673-FB42-B2F6-1DCDD4C6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Module 6 – Color theory</a:t>
            </a:r>
          </a:p>
        </p:txBody>
      </p:sp>
    </p:spTree>
    <p:extLst>
      <p:ext uri="{BB962C8B-B14F-4D97-AF65-F5344CB8AC3E}">
        <p14:creationId xmlns:p14="http://schemas.microsoft.com/office/powerpoint/2010/main" val="176969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F940-E13E-4F4B-B680-E3D2E45C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  <a:br>
              <a:rPr lang="en-US" dirty="0"/>
            </a:br>
            <a:r>
              <a:rPr lang="en-US" dirty="0"/>
              <a:t>		Light					Pigment</a:t>
            </a:r>
          </a:p>
        </p:txBody>
      </p:sp>
      <p:pic>
        <p:nvPicPr>
          <p:cNvPr id="8194" name="Picture 2" descr="Basic, primary colors of light color wheel">
            <a:extLst>
              <a:ext uri="{FF2B5EF4-FFF2-40B4-BE49-F238E27FC236}">
                <a16:creationId xmlns:a16="http://schemas.microsoft.com/office/drawing/2014/main" id="{7FB8D943-490E-7D4E-840A-32869F578A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FD4D2D9-CB89-BB4D-8F51-11DBAD1296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11" y="1825625"/>
            <a:ext cx="41895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9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6066-EFFE-DA45-8452-90D0901B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vs subtractive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E52E-4C67-464F-B7F1-CF7C878E4F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Additive color (light)</a:t>
            </a:r>
          </a:p>
          <a:p>
            <a:pPr lvl="1"/>
            <a:r>
              <a:rPr lang="en-US" dirty="0"/>
              <a:t>When more colors are added the new color gets closer to white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Black is the absence of color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4B058-5017-A24E-8AD3-598D5374AF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Subtractive color (pigment)</a:t>
            </a:r>
          </a:p>
          <a:p>
            <a:pPr lvl="1"/>
            <a:r>
              <a:rPr lang="en-US" dirty="0"/>
              <a:t>When more colors are added the new color gets closer to black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White is the absence of color</a:t>
            </a:r>
          </a:p>
        </p:txBody>
      </p:sp>
    </p:spTree>
    <p:extLst>
      <p:ext uri="{BB962C8B-B14F-4D97-AF65-F5344CB8AC3E}">
        <p14:creationId xmlns:p14="http://schemas.microsoft.com/office/powerpoint/2010/main" val="82464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E2F3C-174B-4C41-BF06-F44E2852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Subtractive color in light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3F46E15D-1CC7-D44F-8D86-3A229C85A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58" y="1825625"/>
            <a:ext cx="74262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3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338A-D1BE-614D-B50D-07820865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full spectrum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5C49-46AD-1C41-9007-9FC8859639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Full spectrum means all colors of light are leaving the fixture</a:t>
            </a:r>
          </a:p>
          <a:p>
            <a:pPr lvl="1"/>
            <a:r>
              <a:rPr lang="en-US" dirty="0"/>
              <a:t>If all colors are represented, the color of light would appear white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LED fixtures have different colored diodes inside in order to represent the majority of the spectrum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why white LED house lights are bad for growing plants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740EA-0679-C44C-B424-3F1FF16BEC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 can subtract color in light by using gel filters</a:t>
            </a:r>
          </a:p>
          <a:p>
            <a:pPr lvl="1"/>
            <a:r>
              <a:rPr lang="en-US" dirty="0"/>
              <a:t>Gel prevents certain colors from passing through, changing the appearance of light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A088204B-2485-CB4B-880B-CB6C717AB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2" y="4104399"/>
            <a:ext cx="3184634" cy="23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9B9B-7ED8-3A4A-807A-94EF8165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Color of set and costume influence the color choices of the lighting designer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3FA39-7BB6-D545-A415-D9B1F7503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2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5424F-37DF-A548-BE0C-768DA04C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positions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FF5FD7-E6F9-9947-A4A0-EC18F9DCA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theater we hang lights at various positions in order to not only light the scene but to create mood and to simulate time of day</a:t>
            </a:r>
          </a:p>
        </p:txBody>
      </p:sp>
    </p:spTree>
    <p:extLst>
      <p:ext uri="{BB962C8B-B14F-4D97-AF65-F5344CB8AC3E}">
        <p14:creationId xmlns:p14="http://schemas.microsoft.com/office/powerpoint/2010/main" val="283102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16C418-F7EF-4640-A96C-88813C2F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light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0EE1F-8EB0-B340-987B-9ECBD3FB69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Front light easily illuminates, and doesn’t create much shadow on figure (exception under chin)</a:t>
            </a:r>
          </a:p>
          <a:p>
            <a:r>
              <a:rPr lang="en-US" dirty="0"/>
              <a:t>Rather flattening, features don’t “pop”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EB5356D-0C36-1146-93D4-BD67DB912D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12"/>
          <a:stretch/>
        </p:blipFill>
        <p:spPr bwMode="auto">
          <a:xfrm>
            <a:off x="6577689" y="1825625"/>
            <a:ext cx="4931726" cy="42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4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B715-3F26-EB4D-9534-E9A3BC59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Angled front light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2563-9E84-EC4A-9149-59B8C66405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Illuminates the majority of the figure, cleans up some shadow under chin, leaves 1/3 of face dark</a:t>
            </a:r>
          </a:p>
          <a:p>
            <a:r>
              <a:rPr lang="en-US" dirty="0"/>
              <a:t>Features begin to stand out</a:t>
            </a:r>
          </a:p>
          <a:p>
            <a:r>
              <a:rPr lang="en-US" dirty="0"/>
              <a:t>Has a “dramatic feel”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sz="2000" dirty="0"/>
              <a:t>				  SR Front </a:t>
            </a:r>
            <a:r>
              <a:rPr lang="en-US" sz="2000" dirty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CA26051-C0BA-8348-BD71-13833575E3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9"/>
          <a:stretch/>
        </p:blipFill>
        <p:spPr bwMode="auto">
          <a:xfrm>
            <a:off x="6564806" y="1825624"/>
            <a:ext cx="4999722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9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2241-81EC-7941-A10F-20779F39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455A6-6696-AE4A-9CED-C088FCC46D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to make features most defined</a:t>
            </a:r>
          </a:p>
          <a:p>
            <a:r>
              <a:rPr lang="en-US" dirty="0"/>
              <a:t>½ face in shadow</a:t>
            </a:r>
          </a:p>
          <a:p>
            <a:r>
              <a:rPr lang="en-US" dirty="0"/>
              <a:t>When paired with a complimenting light on opposite side, created small shadow line down middle of face</a:t>
            </a:r>
          </a:p>
          <a:p>
            <a:r>
              <a:rPr lang="en-US" dirty="0"/>
              <a:t>Very useful for dance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673A776-B420-FF43-B995-18621D7CE5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2"/>
          <a:stretch/>
        </p:blipFill>
        <p:spPr bwMode="auto">
          <a:xfrm>
            <a:off x="6512254" y="1825625"/>
            <a:ext cx="50470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3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6CE3-DEF0-6143-82FC-79194F2D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1292-320C-2D49-BF93-C363DD77A3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to glow crown of head and shoulders</a:t>
            </a:r>
          </a:p>
          <a:p>
            <a:r>
              <a:rPr lang="en-US" dirty="0"/>
              <a:t>When used with a saturated hue of light, creates an interesting effect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EF2A112-47C9-854D-AC8C-F8723D0448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2"/>
          <a:stretch/>
        </p:blipFill>
        <p:spPr bwMode="auto">
          <a:xfrm>
            <a:off x="6627867" y="1803399"/>
            <a:ext cx="5072838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4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CED79-4D22-ED45-90D6-568D07A2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C1FE83-5974-1C4D-A2CC-187A60418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Hue is the name of the color</a:t>
            </a:r>
          </a:p>
          <a:p>
            <a:pPr lvl="1"/>
            <a:r>
              <a:rPr lang="en-US" dirty="0"/>
              <a:t>Red</a:t>
            </a:r>
          </a:p>
          <a:p>
            <a:pPr lvl="1"/>
            <a:r>
              <a:rPr lang="en-US" dirty="0"/>
              <a:t>Orange</a:t>
            </a:r>
          </a:p>
          <a:p>
            <a:pPr lvl="1"/>
            <a:r>
              <a:rPr lang="en-US" dirty="0"/>
              <a:t>Yellow</a:t>
            </a:r>
          </a:p>
          <a:p>
            <a:pPr lvl="1"/>
            <a:r>
              <a:rPr lang="en-US" dirty="0"/>
              <a:t>Green</a:t>
            </a:r>
          </a:p>
          <a:p>
            <a:pPr lvl="1"/>
            <a:r>
              <a:rPr lang="en-US" dirty="0"/>
              <a:t>Blue</a:t>
            </a:r>
          </a:p>
          <a:p>
            <a:pPr lvl="1"/>
            <a:r>
              <a:rPr lang="en-US" dirty="0"/>
              <a:t>Violet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F7468C-FE33-EC41-AC20-F883FC6F84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7" b="91241" l="10000" r="90000">
                        <a14:foregroundMark x1="53288" y1="91423" x2="53288" y2="91423"/>
                        <a14:foregroundMark x1="48082" y1="9307" x2="48082" y2="9307"/>
                        <a14:foregroundMark x1="26438" y1="43978" x2="26438" y2="43978"/>
                        <a14:foregroundMark x1="27808" y1="38321" x2="27808" y2="38321"/>
                        <a14:foregroundMark x1="32192" y1="66058" x2="32192" y2="66058"/>
                        <a14:foregroundMark x1="40274" y1="79015" x2="40274" y2="79015"/>
                        <a14:foregroundMark x1="49863" y1="82664" x2="49863" y2="82664"/>
                        <a14:foregroundMark x1="31644" y1="61314" x2="31644" y2="61314"/>
                        <a14:foregroundMark x1="40274" y1="73723" x2="40274" y2="73723"/>
                        <a14:foregroundMark x1="34658" y1="37044" x2="34658" y2="37044"/>
                        <a14:foregroundMark x1="25753" y1="43978" x2="25753" y2="43978"/>
                        <a14:foregroundMark x1="41507" y1="67883" x2="41507" y2="67883"/>
                        <a14:foregroundMark x1="46027" y1="71533" x2="46027" y2="71533"/>
                        <a14:foregroundMark x1="57260" y1="72993" x2="57260" y2="72993"/>
                        <a14:foregroundMark x1="70959" y1="60949" x2="70959" y2="60949"/>
                        <a14:foregroundMark x1="25753" y1="64964" x2="25753" y2="64964"/>
                        <a14:foregroundMark x1="30548" y1="39234" x2="30548" y2="39234"/>
                        <a14:foregroundMark x1="25068" y1="43978" x2="25068" y2="43978"/>
                        <a14:foregroundMark x1="49315" y1="49453" x2="49315" y2="49453"/>
                        <a14:foregroundMark x1="42740" y1="65146" x2="42740" y2="65146"/>
                        <a14:foregroundMark x1="47534" y1="67518" x2="47534" y2="67518"/>
                        <a14:foregroundMark x1="32192" y1="36861" x2="32192" y2="36861"/>
                        <a14:foregroundMark x1="28356" y1="48905" x2="28356" y2="48905"/>
                        <a14:foregroundMark x1="49315" y1="51277" x2="49315" y2="51277"/>
                        <a14:foregroundMark x1="50000" y1="49453" x2="50000" y2="49453"/>
                        <a14:foregroundMark x1="50274" y1="49453" x2="50274" y2="49453"/>
                        <a14:foregroundMark x1="50274" y1="49453" x2="50274" y2="49453"/>
                        <a14:foregroundMark x1="49863" y1="49453" x2="50685" y2="51642"/>
                        <a14:foregroundMark x1="26712" y1="32847" x2="39589" y2="72993"/>
                        <a14:foregroundMark x1="49589" y1="49270" x2="50000" y2="52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81700"/>
            <a:ext cx="6387850" cy="4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0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C543-41CF-1240-9720-351C55D2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</a:t>
            </a:r>
            <a:r>
              <a:rPr lang="en-US" dirty="0" err="1"/>
              <a:t>Uplight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B6948-BD5D-4F40-ADDA-4FF7C7B04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More of an effect light</a:t>
            </a:r>
          </a:p>
          <a:p>
            <a:r>
              <a:rPr lang="en-US" dirty="0"/>
              <a:t>Eliminates under chin shadow</a:t>
            </a:r>
          </a:p>
          <a:p>
            <a:pPr lvl="1"/>
            <a:r>
              <a:rPr lang="en-US" dirty="0"/>
              <a:t>Also lights under wide rimmed hats</a:t>
            </a:r>
          </a:p>
          <a:p>
            <a:r>
              <a:rPr lang="en-US" dirty="0"/>
              <a:t>Reminiscent of foot lights from old theaters</a:t>
            </a:r>
          </a:p>
          <a:p>
            <a:r>
              <a:rPr lang="en-US" dirty="0"/>
              <a:t>Also the “scary ghost story” look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ABA8FA5-0B2A-674A-BA26-D7B8E6DA12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1"/>
          <a:stretch/>
        </p:blipFill>
        <p:spPr bwMode="auto">
          <a:xfrm>
            <a:off x="6785523" y="1825625"/>
            <a:ext cx="4996046" cy="42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2B695411-5618-484F-9787-D140BBC57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38975" r="2693" b="18021"/>
          <a:stretch/>
        </p:blipFill>
        <p:spPr bwMode="auto">
          <a:xfrm>
            <a:off x="1349265" y="5222427"/>
            <a:ext cx="4235669" cy="13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54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760C-A52E-6146-8DF6-18104764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Silhouette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D1C37-AE24-EE49-857E-584CFF9D21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Another effect lighting position</a:t>
            </a:r>
          </a:p>
          <a:p>
            <a:r>
              <a:rPr lang="en-US" dirty="0"/>
              <a:t>Created by only using </a:t>
            </a:r>
            <a:r>
              <a:rPr lang="en-US" dirty="0" err="1"/>
              <a:t>cyc</a:t>
            </a:r>
            <a:r>
              <a:rPr lang="en-US" dirty="0"/>
              <a:t> lights</a:t>
            </a:r>
          </a:p>
          <a:p>
            <a:pPr lvl="1"/>
            <a:r>
              <a:rPr lang="en-US" dirty="0"/>
              <a:t>Frequently used in dace</a:t>
            </a:r>
          </a:p>
          <a:p>
            <a:endParaRPr lang="en-US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E9C68567-F222-5C4E-BF61-CE6F4A9337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87" y="1882499"/>
            <a:ext cx="4408213" cy="44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97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7300-C9CD-AD4E-946E-F08E6387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lighting key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D1E0-B1CD-1242-BF1A-471E559128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lighting key is a pictorial reference of fixtures for any one common area on the stage</a:t>
            </a:r>
          </a:p>
          <a:p>
            <a:endParaRPr lang="en-US" dirty="0"/>
          </a:p>
          <a:p>
            <a:r>
              <a:rPr lang="en-US" dirty="0"/>
              <a:t>Consists of all fixtures with angles and gel colors (and gobos) defined</a:t>
            </a:r>
          </a:p>
          <a:p>
            <a:endParaRPr lang="en-US" dirty="0"/>
          </a:p>
          <a:p>
            <a:r>
              <a:rPr lang="en-US" dirty="0"/>
              <a:t>One of the pieces of paperwork generated by a lighting designer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D9F4494C-FE08-BB47-A015-6A24FA5740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9556" r="10436" b="10959"/>
          <a:stretch/>
        </p:blipFill>
        <p:spPr bwMode="auto">
          <a:xfrm>
            <a:off x="5948853" y="1610710"/>
            <a:ext cx="6100435" cy="45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00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239-A1A9-D04E-8FF7-BB5E2F48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Complimentary color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A14D2-B3FD-3942-98D4-FEFEDC387F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Complimentary colors are a primary and the opposite secondary color on the color wheel</a:t>
            </a:r>
          </a:p>
          <a:p>
            <a:r>
              <a:rPr lang="en-US" dirty="0"/>
              <a:t>When complimentary colors are mixed, in light we see white light</a:t>
            </a:r>
          </a:p>
          <a:p>
            <a:pPr lvl="1"/>
            <a:r>
              <a:rPr lang="en-US" dirty="0"/>
              <a:t>We also see colored shadows</a:t>
            </a:r>
          </a:p>
        </p:txBody>
      </p:sp>
      <p:pic>
        <p:nvPicPr>
          <p:cNvPr id="20482" name="Picture 2" descr="data:image/jpeg;base64,/9j/4AAQSkZJRgABAQAAAQABAAD/2wCEAAoHCBIVEhgVEhQZFRgYGRwZGBkYGhgUGBUYGBgaGhgYGBkcIy8lHB4sHxgZJzgmKy8xNTU1HCc7QDszPy40NTEBDAwMEA8QHhISHjQrISQ0NDQ0NDU0NDQ0MTY0MTQ0MTc0NDQ1NzQ0MTU1NDY3NDQxNDQ2NTQxOj01PTQ0NTQ0NP/AABEIAJ8BPgMBIgACEQEDEQH/xAAbAAEAAgMBAQAAAAAAAAAAAAAAAQUCAwQGB//EAEAQAAIBAgQDBQUFBgUEAwAAAAECAAMRBBIhMQVBUQYiYXGBEzKRobEUQlJywSNigpLR8AeywuHxFTM0oiRz4v/EABoBAQACAwEAAAAAAAAAAAAAAAABAgMEBQb/xAApEQACAgEEAAYCAgMAAAAAAAAAAQIRAwQSITEFIjJBUWFxkROBI0Kh/9oADAMBAAIRAxEAPwD6ZEEzSzEbH46yhBuicrYojdQfI2+RE1JxekSAWCX0FyhFzsLhjb1tJoHfEA31GsSAIiIAiIgCIiAIiIAiGYAXJsBqSdAB1MqMVxAkE3KJYm4vmYdSR7o8N/LaSkDtxPEKaGxbM17ZVsSOubkvraak4gW91NPFiD8gR8DKrD8UoXyB1UgXy88v4gOY0lgplqB1q7Hc28B/U/7Teh/veciGbaVQMO7r9PjIaB0RJkSoEh3CgsxAABJJ0AAFyTJgjrAPGYrt2jU8+ET2i3IDvdQbae5va/W07ODcd+28Nq1HVVdVqpUVblVdFNiL62KlW9ZQUuzSYOo1OwdKhd0vsoLGygHQECw/5lJxgVEqKc7hA4dlRimZRoVIGh0uNeXnLUSfU+CH/wCLQ/8App/5FndKrsxi6dXB0npe4VsovcqqkqFb94AAHxBlrKkCIiAIiIAiIgFL2v8A/Dfwy/5hODtN2upUsL7TCVKVZ3qKi2IqKCT3mbKw0Cq3Ma2m7t3jkpYQe0uyvURCimzOCblVPLRbk9AZ4rg2FT2qqi5URcwUnNbNcIpJ3sAflLJWD0uG7cBELYpAFFszpfTqchJJ9DfznslYEAjYi48jPAt2bpYqqqEBEQpUqWGjgODkZdu9Y6+E+gSJUCIiJAMWNpzlwdQb+U6poq4ZW1Hdb8QH+Ycx/eklMHK5nNicVTRS1R1VQLkuwRQOpJ0tIx+KFBC9buKCBmuMlzoO8bBbmw71t+msrf8AqWAe1X21G40DlkzDqCG/pz0lwduGx6XJpOD1TdW9B7rHw15kES6w2IDi4FiNGB3B/UeM8xSwquxfD1EAAJ0ZEQgLmJDKLKNfdsRfpqZu4XxENlemc5tra1nTmOmYHlyJtexJNWgeniY03DKGU3BFwfCZSoEREAREQBEh3CgliAALknQADck8hPCcc/xCRWyYNQ551HuEH5FFi3mSB5wD1HE8UNV+6vv2++3JB16n0H4p54VqdcvfEIqowBUVFLXOvdDaEDm3na1rnyGMfE4o5q757/dCqi7W2UDNppreWHDOylR0zoikAEnvICAN+6TeXRNHpqePwZQI1VGA1y3VlzdTlGVjfmZm3aLDC4BYgaAhG1tvbTa+l+fLTWVPC+z7VGyooJsTrpt4yzqcCCnKCH0Go2BtqPQwTR6DCUQ6h2KsrC6gd5bciT94/IeO87hKTs+5S9JttSvgfvD9fjLuVZAiIkECIiAU3afDFqOdfepnN/Ds36H0niO0+CqVqF6DBHuGBOxU6MCbG299Ok+oNTDAqwuCCD4g6GeKelkD03+4xUfvA7W66a+snckuWSlZddj+ALgsKKQqGqWYuzn3SzgXyDkug89Tzl5aUnA+KCyUXBDWspOzW1AtuDl+kvBKRnGXMXZLTXZjEkiRLFRERAEmAJMElX2g4Fh8ZRNLErdb5gwNmRgCMynkbE76TxXZ/haYemVRmZS7MGb3it+7f0Al12s7ZUMO74YK71CozlApCZ9bG5BzZTew6icGCxdPEIqUW1chACMrL1JBmRRdWRa6PSdm6FqRqHeo2b+EaL+p9ZcSKdMKoVdAoAHkBYSZjAiIgCImNRwqljsoJPoLwD5d/iVxVqtYYZD3KWrW+/UI5/lBt5lp43D4QNURXYorMAWClytza4QEFj4Xno6mFZ6jO2pYlj5sbn6mem7OcJoLhnevh3qB299EWoUVLWVSrZ6bE3OYAcjfSQpWWPD9oey1TCDO1SlVT2jU8yHvZ0F2VkYXBHO1wL7ypw2Kemc1N2Qg37pI12uRsfWerq08RjsSgqmrWAbVRdnSlmBfIOoXnuSBuZbdq8Nw4UXy06XtrlaYppVwzqTUNva0mABVaYXvMLu21hrLWQV/CP8AEbEUwErU0qqOa/s3A9O6T6Ce+4B2owuLFqb5X503sr+nJvQmfFqWBZnCjn8hzM9RguGimodM1xqTc97Kfl6bTJDFKabRjnljF0z65E0YKoWpozblQT521+c3zEXEREA8526dvsuRD/3HCn8ouSPiBPn9HgOu0+o8bohkQtsrqT4A6EzTicDTUA2tac3X58mP0rijNjimeZ4Hw3K4R9j7p8eaz1/D8IaTjIbB7Ag+7fkT132lRiq9NVuNCpDA9LH+l/jLipjUKqb75Ta4G9uZ0G+8y+Hal5oPd2hOO1k4nCKrZidWu2oym9zfTltOnHVAEDEFbWsCVFuRCqNbX5yq43jgtNSLWzaFc7rYjnUIsx7uw00M4cdxY08IAya1AbvdTbVXGYDvDuuhANtx1nQKEtiwMQhHNl+ZymennzTg+IbEYymi65WDsfwqhzEn1sPWfSpVkMRESCokiRJEAkzzFfCN9pqIdcxzg791th5DbXTTaenmGLyjK1hcG1+drE2+UxzxLI1F/JeMttspDwmooVgbFSGG52N/L5T0LgbiRiMYhSwnFhcUPcY7nu/W0yrTqEfKqIeRyfmZ1yJN5EggiTIkwQTMlXrMZIfYTBqM0cMbl/ReMdzo8Vj+wVWrUqVjiFLu7NlNPQAk5VvfWy2G3KUCdnq6Y/DUrFCKi1Cy3CslMhnsR4C2n4tp9iSoMs5GVSxawuBYHmAdSB8B8JTHqZJxjd2XaTTtGuQZMgzaMREREECaMchNJwNyjAeqmb4gHz/BUlIPp+sv6+HyYYEKwey5HyZWS5zEiqh1U8gdZsxnZ8Zi9A5CdSje4T4HdfmJX1HxNIMtRXVWFmI7yEAWAJF7C3lMDUlZe7NXBeHJeozgFsoC52qIliTnzOnumwFiZV47C1a5JdnZELKgZzUKKSCVDnVtl1Mv+G8WKAhQGVuVyNbDmNxptO3hWT2djbcyHNpJCj5bWYU6rLzGh+pl1hOJgUwp6W+P/M83xQF8VVN7XduUuuyHCqlXFoG1RO+55EKRZfVrel51YOUMd1waMpQnPbfJ9WwiZaaKdwqg+dhebpMiaZtiIiQDXiKIdGQ7MLeXQ/GeSxPEauY0Cpzr3T4jk1/KxvPX1agVSzaAAk+QlEMzvmI7zaflHJfIf1nJ8VzQhBJq5PozYYts8pxLOgOdt+nL1mGGx5qslMNlvYFrFgigas1uQG5noeL9lDimVhX9mgHuqmZnN/fLFtugtJw3YTCIh96q/JqhupN72KL3cvmDNnw/G4YlKXbInJXSPO8a4tWxGWhhiMSKS977PTfIAmgYu2+hbayi+l7zrTheNxX/AJmLWilwTSQWOgFroAFzWtqcxlvUwzLc0SKehQoO7vbMltiDb3djoQRvMMLxYZe8CXJOgpvZzzswzW256aWvOhRjstuE4TBYZclFkUm2Yl1LueWcnU+A26S4lLTCOocruPvAXt0M6aF0Pc25p90/l/Cfl9ZDiQWMTTSxCt1U9GFiP0PoZulQJMiIBlOPitXLTBtfvD6GdYM4uLi9P+IfrL4vWiJtqLorjixbQGc71GY32tt4SFSZaTpKKXRpOcn2y8wWJzpr7w0P9Z0Tz+GrFHzD1HUdJfo4IBGxmhmx7ZcdM2cU9y+yZMiSBMLaStmYkSCJnli085rMrzT+l0bUI7UYXMKZNoMnQJ/zq/ZMZH5RIgmRPRGoIiIAnPiMTl0AzN02A8WPIfMzKqpI3I8tPnOc0wososP7185KQOaq1cm4rZRzCom3hmDH4k89NdMXrPYgVHvbUDvEaaE5RmA8rTcZXNwun90sNzYMQhJ5sg7ra8yLjlLUCurUVdwVUi5DFszqzd0ggBh7lxmLn0BuJ24Xh1bUU3DBbXzXXvEbAi99NeW46zswmEY6UySCTmdu8L+f3yNummsuaNJUUKuw+JJ1JPUk6ykoxfDRKZ8r412dxNGq9Z0HsmIuwdWyljYDLvuQJZ9iHIxlutNgfTKf0np+19QCgqH77r/Kl6h/yAes8z2HW+MJ6U2PqWQfqZ0cTb0zs5OZKOqjtPocRE5x1RERAK7jD9xU/E2v5V7x+dvjOfBLd/JWP/qQPrNVetncv93ZPy9fU/pOrhq95j4D5ss8pqsy1GsSXSdL9m5GO2BaAW0ERE9UjUObE4MOcynI/W1w3gw5+eh8bXlc5yXNRclyAW1KHkO/awHLWx8NZdQwBFjqDoQdQR0lkyCop1VJsCCenP4TpQTd9jp8lt+Uso+CkSfs9vdJ9e9/v85O4GSCbV2mKqZlIYEREgCcfFR+zPmPrOyc3EB+zPp9RL4/UvyVn6WUQWZhJmqzYqTpWaCRrCzuwFaxynY7eBmhUm1UmOaUlTMkLi7RazYic5qwgLC55fOdU4Osm15F/Z0cSvkxtItM7SCJynAz2YWmppvImmpvNnQxrNf0ymR+UxiInZNcREQDFpodSdgT8h8TOmJNgr6mEqNpdV8QzE/AAfWTR4aouajM/LLchAPK+vrp4TviLYAFtBp+kRGaAeI7a4u9QoD7iBP4qhzN8ERf5ph2AX9rVPRAPi3/AOZR8WxXtHL/AI2ap/Cxyp/6Ks9D/h6O9X8k+rzpzjt09fg42Oe/Vp/k9rEROWdkTl4o9qL25i38xC/rOqVfFcQDakNToz/ugEEDzJHwBmtrMsceGTb9n+y8Fckjinfw373iVHzLf6ZwSz4emg9W/wBK/wCueU0MHPURr5NrI6izuiIntDSEREAREQBERAEREATRjB+zb0+om+a647p/vnLQ9SKy9LKpUm1UmxUmxUm65GsomtUm+jRLGw/4kqk78PSyjxO/9JhyZKXHZlhG2bUQAWGwkWmYkMJy8kN3PubUXRhESZqyxmTcROervOic9XeZdLCp39FZvgxiInQMIiIgCIiAIiIBDmUfHMWyUKrDcI1vMqQPnaXjCUPH8Mz0aiKLko1h1IFwPiJaFblZTJex0fPcSe+QNlso8lAUfSXPZHiaUK5FQ5UqLlLHZWBupPhuPWUJfNr11kE2ndlBTg4vpnm4ZJQybl2j7JTrIwujK1+hBv8ACZz4s+Iy66g8uR8+susB21xNOwa1VRpZ9D6MNfjecrNhjD/ZX8HXx69S9So+i8QxBSn3feY5V8zz9Bc+koagylW5bMdz3tiT5/WaKHaGnichAyFbhlO6lrWN+Y0IvO5lBFjsRPGeK55SzbeaR2cG2Ud0X2Jd4ZLC3Sw+Cj9SfjPP0CbFSbldPMcj8J6Cgli56v8ARVH1Bk+ER/zv6RbM/KboiJ6g1BERAEREAREQBERAExqDQzKQ20suw+jQEmQWZATYiXMzuRhUTLDU+Z9J1CYgWmU15csyxVEyZAkyjiWMWExmwzWZhlAsmJz1NzOic1TcycUakJPgiIiZygiIgCIiAIiIAnJiUnXIZbwD5hx3hrLXqMVZVY5gyqzI1wL3KggG997SrRBvv4z6xiKFwbaT5Zx7BVcOQtQEKxsHHusBsL/dY9DOlh1aUXu9l+zjavSNSuN0+/orsbYsCDqND0t/WaJmpK+HmAfrPWcE4TTq0hUZ3A1DAKiAEb94Le3rONrdZGD/AJJLhv2I0+neV7U+UVXZSizYpbC6hWz9MpUgX82y/DwnuDhmX3G0/C2vwbebsBw+lSTLTRkB1P7NyWPVm1JPnOqlh2ZtCQo3bKV9FDjU+NrTzmpWbVZlsg0nxyv+s7+lxRwY9rdvs5DRZmDKoVvvD3g+tyTbbX++lvgGJS7G5u2vXW5+ZgYJPvZn/MxI/lFh8p0qoAsBYDYDQCdPw/QZcE3KbXVUicmRSVIRETrmEREQBERAEREAREQBESQIBiBOmmlhIpUzvN4ot0mRshIwkzYKBk+wPWVJNUXm/wBh4yPYHrIok1SGF5u9iZiaR6SHEHPNL7mdLoZysJWMaYZEREsQIiIAiIgCIiAIiIAInLisHTdSrqGU7hhcGdUQ1YPLVOx+Hv8AszUpeCOcv8rXA9JbcM4PSoqFRb21BYljcm5OvO/SWdokOEXVpcFYwjF2lQiIklxERBAiIgCIiAIiIAiIgCIiATNtO00yQYBaJUXlp8pslQHMyFQybBbRKwYhupmX2pusmySxiV32luv0j7U3WLBYyJWnEN1MxaqYsFg1ReevznE9ppLmQTIsgGRESAIiIAiIgEzz/D8RXd75qjL7SsHzKgphEeoqZGADFgVQc+d56Ca6dEKtgABdjYdSxLH1LE+sNFZRba5KheMOEQqmcezpO5ZwGHtWyLYBbMbgk7TZV4nUFTIlJWvUakpNTLd1pmoSRlNhlVuuok4zgyO1O1kVABYLclaZDBQ19B5g87WOssPsqZgcouHNQHoxUqW88pI9ZHJRRn8lU/Hf+2Vpls6K7AZiyq7ZbLlUgkWY6kCwnQnEXNXIUAU1Hpq2e5Lohe5XLopAPOb24fS7ncHcAC2uLAG4Gh1F9bGbhhkuDlFwxcH95gQW87EiKZKjP5KilxiotKi1RFOdMzuSyouoFrqhANjfWw0Oss8XWKtTUaZ3yk9AqO5+OS3rMDwugQB7MWF7DUDU5ipF9RfkdJ01aQa1/usGB5gj/YkeRk8kqMq5ZVU+MMVcsgUplshZg9mfJdgyADzUkScXxCp7RVpqLjEmkQTYOPszVNTYldSNvw+M7E4bRswCCzCzA3Iy72FzoL8hI/6XQy2yC2fPu18+W2a975raXkUyrjNqrOH/AKu9mfIMgw/tcl+9nDMCL227trzZjuKvSVWdEuQWZVdmIUEAFbJqdedhpa87Tw+lYD2a2CGmBsMh+5pyk4rA0qlvaIDpbmNCb2NjqLjYyeSdsq7OSvjqhSs1NFC0w4Dltc6DXuZdr358vGQeIMhOcXypRL2IyqKjOrMNL6Wub8hytr1nBUc7NkGZgc29muLG42uQLX3tJGDpZSuUWZBTI1N1FwFN+XePxjkbZfJW1uOlQhFItmUvYZmJph8qlQqm7Ed6xsPGWOGrMalVDrkcBT+6yK1j5En0tFbA0jlzKO6LLa4sBbu6bjQaHTSbadFVLEbu2Zj1NgPkFA9IJipXyzZERBcREQBERAEmREArsLiXOGd2JJU1tdAbJUcLbS2gUDblzmp+KOrKAmZf2Idi9iDWYKLKF1tz23nVT4dQBJCWLZr6tY5r5tL21uZoxPCVeolS4UJlFgveJpNmUZr9eoPOxFzI5MTUq4ObDcSq5WDKDc4nI+bW9Go4CsuXQAWAOvu67zsfFuMIKhtnKKdNRmYAX8rm86VwlMWsg0zkedQk1PiSTJGHp+y9mBZMuXLrotrWEkmMZLt+xxvxLLiFo2DBjkzAsWVgjOcwy5dl2DX1Gk46HGKhvUKAK1FHRA4Ob2jlULHL3Tqt9wPGWowNLOKuUZgfe1vmy5b22vl0vaYU+F0FDBaagMtmGtitybeABJsBtfSRTI2z+Tiw2NqGoVqaN7SooUMCoCUUYC+W5FyTyOvOY0OJuKaO4zH7OtVwCALZhnYDLe4W5ttpbxllRwVJbZFAsS3Mm5AVjruSAJNHB0lFlUABSoGuiE3I8r8ophRl8lbieOZQClMvmNTLYsc6UmCswyqdWY6ciNbyww2ILVHQ3sFR1uLEBwwKn1S/rIfh9EoilBlpjugXXKtgLAjW1gLjnadCUVUsw3a1/QWA8v6mKZaKlfLM4iJJcREQD//Z">
            <a:extLst>
              <a:ext uri="{FF2B5EF4-FFF2-40B4-BE49-F238E27FC236}">
                <a16:creationId xmlns:a16="http://schemas.microsoft.com/office/drawing/2014/main" id="{8FFA4449-A37B-684C-BA20-3C0B6F90B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5"/>
          <a:stretch/>
        </p:blipFill>
        <p:spPr bwMode="auto">
          <a:xfrm>
            <a:off x="7277060" y="1690688"/>
            <a:ext cx="4191040" cy="46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63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D481-2919-254F-BC0B-661B1867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Colored shadows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50C73-5B2C-A349-A2C0-6C43992A98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direction are the red and blue light coming from?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4" name="Picture 2" descr="Screenshot_20210606_105955">
            <a:extLst>
              <a:ext uri="{FF2B5EF4-FFF2-40B4-BE49-F238E27FC236}">
                <a16:creationId xmlns:a16="http://schemas.microsoft.com/office/drawing/2014/main" id="{D27346D4-75CC-3A42-ADF9-A21138C902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39966"/>
            <a:ext cx="5181600" cy="29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44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D51A9A93-773E-1943-9991-2A38A739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0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71AC-F6CF-9842-830D-FA5DEF3F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Bold color directional light for effect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39BE33A1-AB15-D044-977E-EFA3F565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1" y="1690687"/>
            <a:ext cx="3850947" cy="48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E9A27F7E-6D12-864E-8C60-B277DBAF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88" y="1669422"/>
            <a:ext cx="3212285" cy="48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C9CDB91A-F2E7-CA45-AB9E-B2091F614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54" y="1690688"/>
            <a:ext cx="3212285" cy="48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A55B-7A3B-3D4E-BB9D-4C6721CB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1EE4-958B-014D-A365-C638077521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Saturation is how strong of a color is presented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2FB5D2-8B8B-F340-B47F-40CDA5F69C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365125"/>
            <a:ext cx="274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38A8A-18B2-5749-8463-8A41E72B1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947" y="2778070"/>
            <a:ext cx="27432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5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DB78-C7EE-FE40-BD5D-14C60491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4920-AAE8-C24C-9C0C-9612EA0C7D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Value is the brightness or darkness of a color</a:t>
            </a:r>
          </a:p>
          <a:p>
            <a:pPr lvl="1"/>
            <a:r>
              <a:rPr lang="en-US" dirty="0"/>
              <a:t>This term is relative and used to compare different colors</a:t>
            </a:r>
          </a:p>
          <a:p>
            <a:pPr lvl="1"/>
            <a:r>
              <a:rPr lang="en-US" dirty="0"/>
              <a:t>The brighter the color, the higher the value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8CBE7E-4A42-344B-838C-5321B0B884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92" y="637955"/>
            <a:ext cx="5569316" cy="55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2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AB0D-D089-A847-8ED4-94A57F1D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31F0-A601-8F47-B6E3-24C4EBEEEA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Tint is a color created from adding white to a hue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48F49C4-D7DD-A842-9284-11FF52148F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3567" y="1432643"/>
            <a:ext cx="6075138" cy="40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7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D31A-FBFE-794C-BC64-31987D90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E3A8-2260-644D-BA25-3E3D15603D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Shade is adding black to a hue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327F13B-3D73-1E49-A045-17DC6358CC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0" y="1428887"/>
            <a:ext cx="4351282" cy="43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4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02BF-48E9-384B-9074-A1FC3B43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D95D8-6AE8-6341-A3CB-3167ECA6F7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Tone is created by mixing a hue with grey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0C028A9-8130-9649-B0B1-2E8C912E47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0" b="7899"/>
          <a:stretch/>
        </p:blipFill>
        <p:spPr bwMode="auto">
          <a:xfrm rot="5400000">
            <a:off x="6369929" y="1188278"/>
            <a:ext cx="5829294" cy="44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0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1BAC-5240-7A47-A355-0BB57274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and cool colors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4EA05D5-9859-2E4E-8D85-26380BE1FD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90" y="1320840"/>
            <a:ext cx="5812220" cy="54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3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464D-AAB1-8943-A69A-267FB03C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“see”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B675-AF95-CF47-81F1-810B84CF01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Every color we see is reflected</a:t>
            </a:r>
          </a:p>
          <a:p>
            <a:pPr lvl="1"/>
            <a:r>
              <a:rPr lang="en-US" dirty="0"/>
              <a:t>The color we see is what’s not absorbed, what’s reflected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11875BE-8925-A541-8E9B-FE36A0279B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 bwMode="auto">
          <a:xfrm>
            <a:off x="6537024" y="710445"/>
            <a:ext cx="4816776" cy="54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2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24820</TotalTime>
  <Words>581</Words>
  <Application>Microsoft Macintosh PowerPoint</Application>
  <PresentationFormat>Widescreen</PresentationFormat>
  <Paragraphs>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Introduction to Stage Lights</vt:lpstr>
      <vt:lpstr>Hue</vt:lpstr>
      <vt:lpstr>Saturation</vt:lpstr>
      <vt:lpstr>Value</vt:lpstr>
      <vt:lpstr>Tint </vt:lpstr>
      <vt:lpstr>Shade</vt:lpstr>
      <vt:lpstr>Tone</vt:lpstr>
      <vt:lpstr>Warm and cool colors</vt:lpstr>
      <vt:lpstr>How we “see” color</vt:lpstr>
      <vt:lpstr>Color   Light     Pigment</vt:lpstr>
      <vt:lpstr>Additive vs subtractive</vt:lpstr>
      <vt:lpstr>Subtractive color in light</vt:lpstr>
      <vt:lpstr>What is a full spectrum light</vt:lpstr>
      <vt:lpstr>Color of set and costume influence the color choices of the lighting designer</vt:lpstr>
      <vt:lpstr>Light positions</vt:lpstr>
      <vt:lpstr>Front light</vt:lpstr>
      <vt:lpstr>Angled front light </vt:lpstr>
      <vt:lpstr>Side light</vt:lpstr>
      <vt:lpstr>Top light</vt:lpstr>
      <vt:lpstr>Front Uplight</vt:lpstr>
      <vt:lpstr>Silhouette</vt:lpstr>
      <vt:lpstr>A lighting key explained</vt:lpstr>
      <vt:lpstr>Complimentary color concept</vt:lpstr>
      <vt:lpstr>Colored shadows</vt:lpstr>
      <vt:lpstr>PowerPoint Presentation</vt:lpstr>
      <vt:lpstr>Bold color directional light for effect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Stage Lights</dc:title>
  <dc:creator>Lettow, Brandon C.</dc:creator>
  <cp:lastModifiedBy>Lettow, Brandon C.</cp:lastModifiedBy>
  <cp:revision>31</cp:revision>
  <dcterms:created xsi:type="dcterms:W3CDTF">2022-01-12T12:13:24Z</dcterms:created>
  <dcterms:modified xsi:type="dcterms:W3CDTF">2022-03-30T12:37:20Z</dcterms:modified>
</cp:coreProperties>
</file>