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8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5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4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3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6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9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1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7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78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32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5F0C-71C2-744A-8D33-5F255D607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933451"/>
            <a:ext cx="5737654" cy="2576512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b="1" dirty="0">
                <a:ln w="19050"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Introduction to Stage Lights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67993-7673-FB42-B2F6-1DCDD4C6E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8382000" cy="133847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Module 5 – </a:t>
            </a:r>
            <a:r>
              <a:rPr lang="en-US" dirty="0" err="1">
                <a:solidFill>
                  <a:srgbClr val="FFFFFF"/>
                </a:solidFill>
              </a:rPr>
              <a:t>Practicles</a:t>
            </a:r>
            <a:r>
              <a:rPr lang="en-US" dirty="0">
                <a:solidFill>
                  <a:srgbClr val="FFFFFF"/>
                </a:solidFill>
              </a:rPr>
              <a:t> and effects</a:t>
            </a:r>
          </a:p>
        </p:txBody>
      </p:sp>
    </p:spTree>
    <p:extLst>
      <p:ext uri="{BB962C8B-B14F-4D97-AF65-F5344CB8AC3E}">
        <p14:creationId xmlns:p14="http://schemas.microsoft.com/office/powerpoint/2010/main" val="176969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3E555-20B4-4B4F-889F-61A970986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fake fire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BB62B-E2B6-354E-9600-794A307C5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36476" cy="4351338"/>
          </a:xfrm>
        </p:spPr>
        <p:txBody>
          <a:bodyPr/>
          <a:lstStyle/>
          <a:p>
            <a:r>
              <a:rPr lang="en-US" dirty="0"/>
              <a:t>What if I need a lot of fire?</a:t>
            </a:r>
          </a:p>
          <a:p>
            <a:pPr lvl="1"/>
            <a:r>
              <a:rPr lang="en-US" dirty="0"/>
              <a:t>Iridescent silk,, fan and orange light</a:t>
            </a:r>
          </a:p>
          <a:p>
            <a:pPr lvl="1"/>
            <a:endParaRPr lang="en-US" dirty="0"/>
          </a:p>
          <a:p>
            <a:r>
              <a:rPr lang="en-US" dirty="0"/>
              <a:t>Best example I’ve seen is Pirates of Caribbean ride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B7CF4-AC35-3045-981F-3C65444CA7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7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0C942-E1D6-B649-B333-EA496BF67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effect 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A38FF-B414-184E-874D-F33170A765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Moon box</a:t>
            </a:r>
          </a:p>
          <a:p>
            <a:pPr lvl="1"/>
            <a:r>
              <a:rPr lang="en-US" dirty="0"/>
              <a:t>Thin box using indirect light	</a:t>
            </a:r>
          </a:p>
          <a:p>
            <a:pPr lvl="2"/>
            <a:r>
              <a:rPr lang="en-US" dirty="0"/>
              <a:t>Hung behind scrim or </a:t>
            </a:r>
            <a:r>
              <a:rPr lang="en-US" dirty="0" err="1"/>
              <a:t>cyc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2FF05CA-EAFD-D74A-A516-1F12772919F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7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1D50-5877-CD44-ADC8-303D04242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10268-2302-9744-AA39-8AF2F5B0B7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Often made from curtains and fiberoptic filaments</a:t>
            </a:r>
          </a:p>
          <a:p>
            <a:pPr lvl="1"/>
            <a:r>
              <a:rPr lang="en-US" dirty="0"/>
              <a:t>These can also be rented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66DEE92-BF80-A540-B122-10D4B6FF4DC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710" y="365125"/>
            <a:ext cx="2489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745E19C3-6B89-9E40-87A3-C8713BA6B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034" y="2711668"/>
            <a:ext cx="3957145" cy="395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043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B982E-A6E7-874D-BA92-768DA560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95285-F6DF-DC44-A8B5-FE6F9B847A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Caustics or ripples</a:t>
            </a:r>
          </a:p>
          <a:p>
            <a:pPr lvl="1"/>
            <a:r>
              <a:rPr lang="en-US" dirty="0"/>
              <a:t>Originally made with a cookie sheet, mirror, fan and light</a:t>
            </a:r>
          </a:p>
          <a:p>
            <a:pPr lvl="1"/>
            <a:r>
              <a:rPr lang="en-US" dirty="0"/>
              <a:t>Can also be made with gobo rotators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13583AB-3F17-CC4A-9113-A1500E8C13D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179" y="365125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A866F521-C986-9643-B161-38CC171AD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58" y="2994572"/>
            <a:ext cx="5795141" cy="386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294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6658E-6295-244A-A154-ECB27526F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Fog and haze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6A6CF-57C4-6E42-A22E-B2F7C7287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5745" y="1447253"/>
            <a:ext cx="5181600" cy="4351338"/>
          </a:xfrm>
        </p:spPr>
        <p:txBody>
          <a:bodyPr/>
          <a:lstStyle/>
          <a:p>
            <a:r>
              <a:rPr lang="en-US" dirty="0"/>
              <a:t>These regularly fall into lighting</a:t>
            </a:r>
          </a:p>
          <a:p>
            <a:pPr lvl="1"/>
            <a:r>
              <a:rPr lang="en-US" dirty="0"/>
              <a:t>Haze is light particles floating in air</a:t>
            </a:r>
          </a:p>
          <a:p>
            <a:pPr lvl="1"/>
            <a:r>
              <a:rPr lang="en-US" dirty="0"/>
              <a:t>Fog has 2 varieties</a:t>
            </a:r>
          </a:p>
          <a:p>
            <a:pPr lvl="2"/>
            <a:r>
              <a:rPr lang="en-US" dirty="0"/>
              <a:t>Burst like smoke</a:t>
            </a:r>
          </a:p>
          <a:p>
            <a:pPr lvl="2"/>
            <a:r>
              <a:rPr lang="en-US" dirty="0"/>
              <a:t>Low lying fog</a:t>
            </a:r>
          </a:p>
          <a:p>
            <a:pPr lvl="3"/>
            <a:r>
              <a:rPr lang="en-US" dirty="0"/>
              <a:t>Some devices have built in lights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5E4D4A9-85F8-8747-A611-6C9EB065C40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448" y="365125"/>
            <a:ext cx="5181600" cy="34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678B09D9-E6DB-4645-A557-DE56EFED1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85" y="3124889"/>
            <a:ext cx="3568263" cy="356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81440A10-9D50-8943-9232-98F18F2F0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3"/>
          <a:stretch/>
        </p:blipFill>
        <p:spPr bwMode="auto">
          <a:xfrm>
            <a:off x="1077480" y="3909848"/>
            <a:ext cx="4199856" cy="278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99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431CC-31AA-4C4F-AE02-0CF7282EC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practical?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A412F-0FFC-4644-AFB0-CD5110ED1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working light source on stage</a:t>
            </a:r>
          </a:p>
          <a:p>
            <a:pPr lvl="1"/>
            <a:r>
              <a:rPr lang="en-US" dirty="0"/>
              <a:t>Floor lamps</a:t>
            </a:r>
          </a:p>
          <a:p>
            <a:pPr lvl="1"/>
            <a:r>
              <a:rPr lang="en-US" dirty="0"/>
              <a:t>Chandeliers</a:t>
            </a:r>
          </a:p>
          <a:p>
            <a:pPr lvl="1"/>
            <a:r>
              <a:rPr lang="en-US" dirty="0"/>
              <a:t>Wall sconces</a:t>
            </a:r>
          </a:p>
          <a:p>
            <a:pPr lvl="1"/>
            <a:r>
              <a:rPr lang="en-US" dirty="0"/>
              <a:t>Torches</a:t>
            </a:r>
          </a:p>
          <a:p>
            <a:pPr lvl="1"/>
            <a:endParaRPr lang="en-US" dirty="0"/>
          </a:p>
          <a:p>
            <a:r>
              <a:rPr lang="en-US" dirty="0"/>
              <a:t>In every case the appearance of the practical is relevant to the play</a:t>
            </a:r>
          </a:p>
          <a:p>
            <a:pPr lvl="1"/>
            <a:r>
              <a:rPr lang="en-US" dirty="0"/>
              <a:t>Why, because these objects are seen</a:t>
            </a:r>
          </a:p>
          <a:p>
            <a:pPr lvl="2"/>
            <a:r>
              <a:rPr lang="en-US" dirty="0"/>
              <a:t>Unlike stage lighting which is often hidden or masked</a:t>
            </a:r>
          </a:p>
        </p:txBody>
      </p:sp>
    </p:spTree>
    <p:extLst>
      <p:ext uri="{BB962C8B-B14F-4D97-AF65-F5344CB8AC3E}">
        <p14:creationId xmlns:p14="http://schemas.microsoft.com/office/powerpoint/2010/main" val="963389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96E59-2D65-224C-A19A-BA4C414FD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Handheld lighting instruments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251D2-BDDB-3B46-A145-AA1955AF2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Aren’t objects an actor holds considered a prop – Yes</a:t>
            </a:r>
          </a:p>
          <a:p>
            <a:r>
              <a:rPr lang="en-US" dirty="0"/>
              <a:t>Depending on the structure of an organization</a:t>
            </a:r>
          </a:p>
          <a:p>
            <a:pPr lvl="1"/>
            <a:r>
              <a:rPr lang="en-US" dirty="0"/>
              <a:t>The Props dept will take care of it</a:t>
            </a:r>
          </a:p>
          <a:p>
            <a:pPr lvl="1"/>
            <a:r>
              <a:rPr lang="en-US" dirty="0"/>
              <a:t>The props dept will design and build the object, Lighting must electrify it</a:t>
            </a:r>
          </a:p>
          <a:p>
            <a:pPr lvl="1"/>
            <a:r>
              <a:rPr lang="en-US" dirty="0"/>
              <a:t>The lighting dept will build and electrify it from designer’s reference image</a:t>
            </a:r>
          </a:p>
        </p:txBody>
      </p:sp>
    </p:spTree>
    <p:extLst>
      <p:ext uri="{BB962C8B-B14F-4D97-AF65-F5344CB8AC3E}">
        <p14:creationId xmlns:p14="http://schemas.microsoft.com/office/powerpoint/2010/main" val="1342854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C7801-E71D-CD4A-A88D-2C8DF9A19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</a:t>
            </a:r>
            <a:r>
              <a:rPr lang="en-US" dirty="0" err="1"/>
              <a:t>practicals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E2767-5610-424F-B946-EDB10846E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to look intentional and enhance the scene</a:t>
            </a:r>
          </a:p>
          <a:p>
            <a:r>
              <a:rPr lang="en-US" dirty="0"/>
              <a:t>Not look fake, cheesy, or distract</a:t>
            </a:r>
          </a:p>
          <a:p>
            <a:r>
              <a:rPr lang="en-US" dirty="0"/>
              <a:t>Not intended to illuminate the stage</a:t>
            </a:r>
          </a:p>
          <a:p>
            <a:pPr lvl="1"/>
            <a:r>
              <a:rPr lang="en-US" dirty="0"/>
              <a:t>We have stage lighting for that</a:t>
            </a:r>
          </a:p>
          <a:p>
            <a:pPr lvl="2"/>
            <a:r>
              <a:rPr lang="en-US" dirty="0"/>
              <a:t>DO want to give the illusion that they are the scenes light source</a:t>
            </a:r>
          </a:p>
          <a:p>
            <a:pPr lvl="3"/>
            <a:r>
              <a:rPr lang="en-US" dirty="0"/>
              <a:t>Regularly use lower wattage lamps or run them less than full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209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E56A-E46E-E04F-80CF-58EBCD5E7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AD054-F6CC-5749-BB52-BF0AEC520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 everything we can to prevent fire on stage</a:t>
            </a:r>
          </a:p>
          <a:p>
            <a:pPr lvl="1"/>
            <a:r>
              <a:rPr lang="en-US" dirty="0"/>
              <a:t>This is why we fireproof curtains and treat scenery with fire retardant</a:t>
            </a:r>
          </a:p>
          <a:p>
            <a:pPr lvl="2"/>
            <a:r>
              <a:rPr lang="en-US" dirty="0"/>
              <a:t>This is also why you see all raw wood painted over on Broadway touring sets</a:t>
            </a:r>
          </a:p>
          <a:p>
            <a:r>
              <a:rPr lang="en-US" dirty="0"/>
              <a:t>In many theaters it is 100% not allowed, nonnegotiable</a:t>
            </a:r>
          </a:p>
          <a:p>
            <a:r>
              <a:rPr lang="en-US" dirty="0"/>
              <a:t>In other theaters certain flame elements are allowed</a:t>
            </a:r>
          </a:p>
          <a:p>
            <a:pPr lvl="1"/>
            <a:r>
              <a:rPr lang="en-US" dirty="0"/>
              <a:t>This is determined by fire code and the fire marshal</a:t>
            </a:r>
          </a:p>
          <a:p>
            <a:pPr lvl="2"/>
            <a:r>
              <a:rPr lang="en-US" dirty="0"/>
              <a:t>If fire is going to be used, there is a stagehand in the wing holding an extinguisher</a:t>
            </a:r>
          </a:p>
        </p:txBody>
      </p:sp>
    </p:spTree>
    <p:extLst>
      <p:ext uri="{BB962C8B-B14F-4D97-AF65-F5344CB8AC3E}">
        <p14:creationId xmlns:p14="http://schemas.microsoft.com/office/powerpoint/2010/main" val="3316559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CE3B-8E32-EA41-B4FC-AC3F70E3B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Faking fire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6762C-286E-514E-804B-06A7C47AD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 can’t have fire, what am I to do?</a:t>
            </a:r>
          </a:p>
          <a:p>
            <a:endParaRPr lang="en-US" dirty="0"/>
          </a:p>
          <a:p>
            <a:r>
              <a:rPr lang="en-US" dirty="0"/>
              <a:t>Fire effects come in different shapes and sizes</a:t>
            </a:r>
          </a:p>
          <a:p>
            <a:pPr lvl="1"/>
            <a:r>
              <a:rPr lang="en-US" dirty="0"/>
              <a:t>Depending on the need of your production, a safe alternative WILL exist</a:t>
            </a:r>
          </a:p>
        </p:txBody>
      </p:sp>
    </p:spTree>
    <p:extLst>
      <p:ext uri="{BB962C8B-B14F-4D97-AF65-F5344CB8AC3E}">
        <p14:creationId xmlns:p14="http://schemas.microsoft.com/office/powerpoint/2010/main" val="302350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BC7FC-2632-A441-8622-CF0596249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fake fire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2AD66-70E6-6047-9F9B-E69E322DE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case of a candle, battery operated options are available</a:t>
            </a:r>
          </a:p>
          <a:p>
            <a:pPr lvl="1"/>
            <a:r>
              <a:rPr lang="en-US" dirty="0"/>
              <a:t>Available in tea light, stick and piler formats</a:t>
            </a:r>
          </a:p>
          <a:p>
            <a:pPr lvl="1"/>
            <a:r>
              <a:rPr lang="en-US" dirty="0"/>
              <a:t>Most have a believable color and flicker effect</a:t>
            </a:r>
          </a:p>
          <a:p>
            <a:pPr lvl="2"/>
            <a:r>
              <a:rPr lang="en-US" dirty="0"/>
              <a:t>Some even respond to movement and wind</a:t>
            </a:r>
          </a:p>
          <a:p>
            <a:endParaRPr lang="en-US" dirty="0"/>
          </a:p>
          <a:p>
            <a:r>
              <a:rPr lang="en-US" dirty="0"/>
              <a:t>What if it doesn’t fit inside my object?</a:t>
            </a:r>
          </a:p>
          <a:p>
            <a:pPr lvl="1"/>
            <a:r>
              <a:rPr lang="en-US" dirty="0"/>
              <a:t>Not uncommon to disassemble to fit inside props</a:t>
            </a:r>
          </a:p>
        </p:txBody>
      </p:sp>
      <p:pic>
        <p:nvPicPr>
          <p:cNvPr id="1026" name="Picture 2" descr="2pcs Flameless Candle Light">
            <a:extLst>
              <a:ext uri="{FF2B5EF4-FFF2-40B4-BE49-F238E27FC236}">
                <a16:creationId xmlns:a16="http://schemas.microsoft.com/office/drawing/2014/main" id="{546A4DB7-B096-2E4B-9587-1967B52AC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851" y="1263349"/>
            <a:ext cx="2055360" cy="273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4359058-182B-F443-A71D-EE7068386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724" y="3741684"/>
            <a:ext cx="2832538" cy="283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799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2C888-8BEE-3441-A43F-3C2FC6D76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fake fire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1553C-7B85-F646-B488-7038DE84D6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if I am trying to make a gas lamp?</a:t>
            </a:r>
          </a:p>
          <a:p>
            <a:pPr lvl="1"/>
            <a:r>
              <a:rPr lang="en-US" dirty="0"/>
              <a:t>Often easier if fixed on stage</a:t>
            </a:r>
          </a:p>
          <a:p>
            <a:pPr lvl="2"/>
            <a:r>
              <a:rPr lang="en-US" dirty="0"/>
              <a:t>Can be corded – no batteries</a:t>
            </a:r>
          </a:p>
          <a:p>
            <a:pPr lvl="3"/>
            <a:r>
              <a:rPr lang="en-US" dirty="0"/>
              <a:t>Used to have to build a flicker circuit</a:t>
            </a:r>
          </a:p>
          <a:p>
            <a:pPr lvl="3"/>
            <a:r>
              <a:rPr lang="en-US" dirty="0"/>
              <a:t>Now we have fire effect lights</a:t>
            </a:r>
          </a:p>
          <a:p>
            <a:pPr lvl="2"/>
            <a:r>
              <a:rPr lang="en-US" dirty="0"/>
              <a:t>Use distress and wear to your advantage</a:t>
            </a:r>
          </a:p>
          <a:p>
            <a:pPr lvl="3"/>
            <a:r>
              <a:rPr lang="en-US" dirty="0"/>
              <a:t>Soot and dirtied panes obscure view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6F68206-E2E2-7C49-887D-594CAB2F1FE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146" y="1825625"/>
            <a:ext cx="5181600" cy="320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81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E3EC2-1CB8-CB48-9A1D-B9DD0FBD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fake fire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FEEB0-1143-EF4B-8273-C3DB73FBD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70332" cy="4351338"/>
          </a:xfrm>
        </p:spPr>
        <p:txBody>
          <a:bodyPr/>
          <a:lstStyle/>
          <a:p>
            <a:r>
              <a:rPr lang="en-US" dirty="0"/>
              <a:t>What about a fireplace</a:t>
            </a:r>
          </a:p>
          <a:p>
            <a:pPr lvl="1"/>
            <a:r>
              <a:rPr lang="en-US" dirty="0"/>
              <a:t>Those exist too, with or without sound</a:t>
            </a:r>
          </a:p>
          <a:p>
            <a:pPr lvl="1"/>
            <a:r>
              <a:rPr lang="en-US" dirty="0"/>
              <a:t>Fire inserts are incredibly believable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Sometimes you can even hide a tv with a fire video playing for maximum realization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19BB091-CB15-874B-AAC0-9164B0125B0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32" y="1825625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595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21662</TotalTime>
  <Words>552</Words>
  <Application>Microsoft Macintosh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Introduction to Stage Lights</vt:lpstr>
      <vt:lpstr>What is a practical?</vt:lpstr>
      <vt:lpstr>Handheld lighting instruments</vt:lpstr>
      <vt:lpstr>Purpose of practicals</vt:lpstr>
      <vt:lpstr>Fire</vt:lpstr>
      <vt:lpstr>Faking fire</vt:lpstr>
      <vt:lpstr>How do you fake fire</vt:lpstr>
      <vt:lpstr>How do you fake fire continued</vt:lpstr>
      <vt:lpstr>How do you fake fire continued</vt:lpstr>
      <vt:lpstr>How do you fake fire continued</vt:lpstr>
      <vt:lpstr>Other effect lights</vt:lpstr>
      <vt:lpstr>Stars</vt:lpstr>
      <vt:lpstr>Water</vt:lpstr>
      <vt:lpstr>Fog and haze effects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Stage Lights</dc:title>
  <dc:creator>Lettow, Brandon C.</dc:creator>
  <cp:lastModifiedBy>Lettow, Brandon C.</cp:lastModifiedBy>
  <cp:revision>25</cp:revision>
  <dcterms:created xsi:type="dcterms:W3CDTF">2022-01-12T12:13:24Z</dcterms:created>
  <dcterms:modified xsi:type="dcterms:W3CDTF">2022-03-02T13:01:36Z</dcterms:modified>
</cp:coreProperties>
</file>