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2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2/14/22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584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54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2651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042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2/14/22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83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2/14/22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03475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2/14/22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76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2/14/22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392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2/14/22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115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2/14/22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975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2/14/22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781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2/14/22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703227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226" r:id="rId1"/>
    <p:sldLayoutId id="2147484227" r:id="rId2"/>
    <p:sldLayoutId id="2147484228" r:id="rId3"/>
    <p:sldLayoutId id="2147484229" r:id="rId4"/>
    <p:sldLayoutId id="2147484230" r:id="rId5"/>
    <p:sldLayoutId id="2147484231" r:id="rId6"/>
    <p:sldLayoutId id="2147484232" r:id="rId7"/>
    <p:sldLayoutId id="2147484233" r:id="rId8"/>
    <p:sldLayoutId id="2147484234" r:id="rId9"/>
    <p:sldLayoutId id="2147484235" r:id="rId10"/>
    <p:sldLayoutId id="21474842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8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AB5F0C-71C2-744A-8D33-5F255D6071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933451"/>
            <a:ext cx="5737654" cy="2576512"/>
          </a:xfrm>
        </p:spPr>
        <p:txBody>
          <a:bodyPr>
            <a:normAutofit fontScale="90000"/>
          </a:bodyPr>
          <a:lstStyle/>
          <a:p>
            <a:pPr algn="l"/>
            <a:r>
              <a:rPr lang="en-US" sz="8000" b="1" dirty="0">
                <a:ln w="19050">
                  <a:solidFill>
                    <a:schemeClr val="bg1"/>
                  </a:solidFill>
                </a:ln>
                <a:solidFill>
                  <a:srgbClr val="FFFFFF"/>
                </a:solidFill>
              </a:rPr>
              <a:t>Introduction to Stage Lights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067993-7673-FB42-B2F6-1DCDD4C6E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3809999"/>
            <a:ext cx="8382000" cy="1338471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solidFill>
                  <a:srgbClr val="FFFFFF"/>
                </a:solidFill>
              </a:rPr>
              <a:t>Module 3 – Cables and connectors</a:t>
            </a:r>
          </a:p>
        </p:txBody>
      </p:sp>
    </p:spTree>
    <p:extLst>
      <p:ext uri="{BB962C8B-B14F-4D97-AF65-F5344CB8AC3E}">
        <p14:creationId xmlns:p14="http://schemas.microsoft.com/office/powerpoint/2010/main" val="17696945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E0F9C-55A9-AD49-B60E-92B1C92895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Edison connector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53DC01-9BD0-DB4D-8056-985A29E0452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3 conductor</a:t>
            </a:r>
          </a:p>
          <a:p>
            <a:pPr lvl="1"/>
            <a:r>
              <a:rPr lang="en-US" dirty="0"/>
              <a:t>No locking function</a:t>
            </a:r>
          </a:p>
          <a:p>
            <a:pPr lvl="1"/>
            <a:r>
              <a:rPr lang="en-US" dirty="0"/>
              <a:t>Used on consumer devices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8194" name="Picture 2" descr="main product photo">
            <a:extLst>
              <a:ext uri="{FF2B5EF4-FFF2-40B4-BE49-F238E27FC236}">
                <a16:creationId xmlns:a16="http://schemas.microsoft.com/office/drawing/2014/main" id="{5784921A-2A81-0949-98BE-0FA484DBC9B3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4766" y="1825625"/>
            <a:ext cx="3296468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91306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552FD0-E7CF-9941-AA78-E7D9FBAEC4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PowerCon</a:t>
            </a:r>
            <a:r>
              <a:rPr lang="en-US" dirty="0"/>
              <a:t> connector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DEAD45-CAAA-E941-890C-D56A7A9EC89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3 conductor</a:t>
            </a:r>
          </a:p>
          <a:p>
            <a:pPr lvl="1"/>
            <a:r>
              <a:rPr lang="en-US" dirty="0"/>
              <a:t>Locking function</a:t>
            </a:r>
          </a:p>
          <a:p>
            <a:pPr lvl="2"/>
            <a:r>
              <a:rPr lang="en-US" dirty="0"/>
              <a:t>Push in all the way and twist</a:t>
            </a:r>
          </a:p>
          <a:p>
            <a:pPr lvl="3"/>
            <a:r>
              <a:rPr lang="en-US" dirty="0"/>
              <a:t>A button prevents untwisting</a:t>
            </a:r>
          </a:p>
          <a:p>
            <a:pPr lvl="1"/>
            <a:endParaRPr lang="en-US" dirty="0"/>
          </a:p>
        </p:txBody>
      </p:sp>
      <p:pic>
        <p:nvPicPr>
          <p:cNvPr id="9218" name="Picture 2" descr="Hosa Technology Neutrik powerCON to powerCON Cable (10&amp;#39;) PCN-210">
            <a:extLst>
              <a:ext uri="{FF2B5EF4-FFF2-40B4-BE49-F238E27FC236}">
                <a16:creationId xmlns:a16="http://schemas.microsoft.com/office/drawing/2014/main" id="{EDC9822D-B79C-C542-878D-355E3D7CA7D6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7331" y="1825625"/>
            <a:ext cx="4351338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06221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70898-66BE-EF47-AAE0-853709723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True1 (</a:t>
            </a:r>
            <a:r>
              <a:rPr lang="en-US" dirty="0" err="1"/>
              <a:t>TrueOne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403055-FED6-DB46-859D-EAD51883C2A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3 conductor</a:t>
            </a:r>
          </a:p>
          <a:p>
            <a:pPr lvl="1"/>
            <a:r>
              <a:rPr lang="en-US" dirty="0"/>
              <a:t>Locking function</a:t>
            </a:r>
          </a:p>
          <a:p>
            <a:pPr lvl="2"/>
            <a:r>
              <a:rPr lang="en-US" dirty="0"/>
              <a:t>Push in all the way and twist</a:t>
            </a:r>
          </a:p>
          <a:p>
            <a:pPr lvl="3"/>
            <a:r>
              <a:rPr lang="en-US" dirty="0"/>
              <a:t>A button prevents untwisting</a:t>
            </a:r>
          </a:p>
        </p:txBody>
      </p:sp>
      <p:pic>
        <p:nvPicPr>
          <p:cNvPr id="10242" name="Picture 2">
            <a:extLst>
              <a:ext uri="{FF2B5EF4-FFF2-40B4-BE49-F238E27FC236}">
                <a16:creationId xmlns:a16="http://schemas.microsoft.com/office/drawing/2014/main" id="{895552E2-8629-D14C-818B-A0FB97A0EB04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2115344"/>
            <a:ext cx="4267200" cy="3771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94657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44CE2-313F-CE4C-8F82-B96AA766A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2fer (with stage pin connectors)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9423A-B0E3-064C-A3F9-4381D5A9B7E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A “Y” adapter to provide power to 2 conventional fixtures</a:t>
            </a:r>
          </a:p>
          <a:p>
            <a:pPr lvl="1"/>
            <a:r>
              <a:rPr lang="en-US" dirty="0"/>
              <a:t>Both fixtures will operate together</a:t>
            </a:r>
          </a:p>
          <a:p>
            <a:pPr lvl="2"/>
            <a:r>
              <a:rPr lang="en-US" dirty="0"/>
              <a:t>No independent control</a:t>
            </a:r>
          </a:p>
          <a:p>
            <a:endParaRPr lang="en-US" dirty="0"/>
          </a:p>
          <a:p>
            <a:r>
              <a:rPr lang="en-US" dirty="0"/>
              <a:t>Yes, 3fers exist, but uncommon</a:t>
            </a:r>
          </a:p>
          <a:p>
            <a:pPr lvl="1"/>
            <a:r>
              <a:rPr lang="en-US" dirty="0"/>
              <a:t>Due to ease of overloading</a:t>
            </a:r>
          </a:p>
        </p:txBody>
      </p:sp>
      <p:pic>
        <p:nvPicPr>
          <p:cNvPr id="11266" name="Picture 2">
            <a:extLst>
              <a:ext uri="{FF2B5EF4-FFF2-40B4-BE49-F238E27FC236}">
                <a16:creationId xmlns:a16="http://schemas.microsoft.com/office/drawing/2014/main" id="{F061652E-7080-CA44-A047-6BC417CFDF1C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2810" y="1833481"/>
            <a:ext cx="5190990" cy="4343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33188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2C462-69DA-CB4F-83A9-77148B13B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Multi-cable (</a:t>
            </a:r>
            <a:r>
              <a:rPr lang="en-US" dirty="0" err="1"/>
              <a:t>Socapex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D4A152-7973-6C46-A9FD-F71F117FAF6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Comes is various lengths</a:t>
            </a:r>
          </a:p>
          <a:p>
            <a:pPr lvl="1"/>
            <a:r>
              <a:rPr lang="en-US" dirty="0"/>
              <a:t>6 circuits worth</a:t>
            </a:r>
          </a:p>
          <a:p>
            <a:pPr lvl="1"/>
            <a:r>
              <a:rPr lang="en-US" dirty="0"/>
              <a:t>Locking function by screw collar</a:t>
            </a:r>
          </a:p>
        </p:txBody>
      </p:sp>
      <p:pic>
        <p:nvPicPr>
          <p:cNvPr id="13314" name="Picture 2">
            <a:extLst>
              <a:ext uri="{FF2B5EF4-FFF2-40B4-BE49-F238E27FC236}">
                <a16:creationId xmlns:a16="http://schemas.microsoft.com/office/drawing/2014/main" id="{565E3EC6-F849-EE49-B109-D2C4A044BE6E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7576" y="1825625"/>
            <a:ext cx="5384523" cy="3538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1623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139B2-F191-DD4F-BD2C-81CFD7E4D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Fan in’s and fan outs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2EA982-D8DA-1742-B78C-2BB38558E65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A way to break out individual circuits in multicable</a:t>
            </a:r>
          </a:p>
          <a:p>
            <a:pPr lvl="1"/>
            <a:r>
              <a:rPr lang="en-US" dirty="0"/>
              <a:t>May have any type of connector on ends and don’t have to be the same</a:t>
            </a:r>
          </a:p>
        </p:txBody>
      </p:sp>
      <p:pic>
        <p:nvPicPr>
          <p:cNvPr id="12290" name="Picture 2">
            <a:extLst>
              <a:ext uri="{FF2B5EF4-FFF2-40B4-BE49-F238E27FC236}">
                <a16:creationId xmlns:a16="http://schemas.microsoft.com/office/drawing/2014/main" id="{0CE08664-C5BE-AD40-A8D8-3593ABFBBF82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1965" y="1825625"/>
            <a:ext cx="4373179" cy="2186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2" name="Picture 4">
            <a:extLst>
              <a:ext uri="{FF2B5EF4-FFF2-40B4-BE49-F238E27FC236}">
                <a16:creationId xmlns:a16="http://schemas.microsoft.com/office/drawing/2014/main" id="{2F376C66-B35F-5E43-BDC1-DE5D0D74FB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9490" y="3827053"/>
            <a:ext cx="4148082" cy="2768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38700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Picture 4">
            <a:extLst>
              <a:ext uri="{FF2B5EF4-FFF2-40B4-BE49-F238E27FC236}">
                <a16:creationId xmlns:a16="http://schemas.microsoft.com/office/drawing/2014/main" id="{4CD367DC-2F0E-2641-914C-485AFFA3BE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2454" y="3233252"/>
            <a:ext cx="2838560" cy="2838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A71AAB1-E7A5-8E41-BDB5-82D5B5910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Floor pockets, wall pockets, and raceways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602070-B854-FD44-B0CF-03BE92BA93A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Different locations to find circuits in theaters</a:t>
            </a:r>
          </a:p>
          <a:p>
            <a:r>
              <a:rPr lang="en-US" dirty="0"/>
              <a:t>Floor pockets are in the floor typically underneath a false door</a:t>
            </a:r>
          </a:p>
          <a:p>
            <a:r>
              <a:rPr lang="en-US" dirty="0"/>
              <a:t>Wall pockets are more exposed</a:t>
            </a:r>
          </a:p>
          <a:p>
            <a:r>
              <a:rPr lang="en-US" dirty="0"/>
              <a:t>Raceways are attached to battens</a:t>
            </a:r>
          </a:p>
        </p:txBody>
      </p:sp>
      <p:pic>
        <p:nvPicPr>
          <p:cNvPr id="14342" name="Picture 6">
            <a:extLst>
              <a:ext uri="{FF2B5EF4-FFF2-40B4-BE49-F238E27FC236}">
                <a16:creationId xmlns:a16="http://schemas.microsoft.com/office/drawing/2014/main" id="{A87229CF-DF19-794F-A5F5-5EAC7855E7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1014" y="3624748"/>
            <a:ext cx="3038142" cy="3233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38" name="Picture 2">
            <a:extLst>
              <a:ext uri="{FF2B5EF4-FFF2-40B4-BE49-F238E27FC236}">
                <a16:creationId xmlns:a16="http://schemas.microsoft.com/office/drawing/2014/main" id="{91A737AE-E7E8-8046-B2F1-D362AA0496F4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5325" y="1439177"/>
            <a:ext cx="3994374" cy="2323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3460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E301F8-B172-3D46-B4F4-6260372CAC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conductors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4463EF-E9A7-1C43-BEEA-880BAE12A91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Solid</a:t>
            </a:r>
          </a:p>
          <a:p>
            <a:r>
              <a:rPr lang="en-US" dirty="0"/>
              <a:t>Stranded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6AD616C-3783-9C45-A527-AF8859BDBBFC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325"/>
          <a:stretch/>
        </p:blipFill>
        <p:spPr bwMode="auto">
          <a:xfrm>
            <a:off x="6999889" y="1836071"/>
            <a:ext cx="3825765" cy="4354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411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5FA527-A50C-0D4A-B1E3-46DAD4A174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Solid wire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773DC5-FB87-954E-9B1E-8DD26052CA5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Single wire core</a:t>
            </a:r>
          </a:p>
          <a:p>
            <a:pPr lvl="1"/>
            <a:r>
              <a:rPr lang="en-US" dirty="0"/>
              <a:t>Jacketed</a:t>
            </a:r>
          </a:p>
          <a:p>
            <a:pPr lvl="1"/>
            <a:r>
              <a:rPr lang="en-US" dirty="0"/>
              <a:t>Used for permanent installation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03B78C8C-61E7-0141-B3FE-3881D5E804BA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7331" y="1825625"/>
            <a:ext cx="4353938" cy="4353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2021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6B25AD-2780-F645-AA25-17CAF8619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Stranded wire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BEB95-C226-664F-97E2-48DC9BEAF6F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Multi-strand core</a:t>
            </a:r>
          </a:p>
          <a:p>
            <a:pPr lvl="1"/>
            <a:r>
              <a:rPr lang="en-US" dirty="0"/>
              <a:t>Jacketed</a:t>
            </a:r>
          </a:p>
          <a:p>
            <a:pPr lvl="1"/>
            <a:r>
              <a:rPr lang="en-US" dirty="0"/>
              <a:t>Used in both permanent and temporary installations</a:t>
            </a:r>
          </a:p>
          <a:p>
            <a:pPr lvl="1"/>
            <a:endParaRPr lang="en-US" dirty="0"/>
          </a:p>
          <a:p>
            <a:r>
              <a:rPr lang="en-US" dirty="0"/>
              <a:t>The more strands and thinner each strand, the more flexible the cable is</a:t>
            </a:r>
          </a:p>
          <a:p>
            <a:endParaRPr lang="en-US" dirty="0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1FB72C91-0A53-8944-845D-E0DA09791780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2058194"/>
            <a:ext cx="5181600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883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1D0BF-056A-834A-AFAF-E30397E60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Wire gauge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79F1C6A-C24A-354B-84A8-A10AF77E0E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Gauge abbreviated as AWG (American Wire Gauge)</a:t>
            </a:r>
          </a:p>
          <a:p>
            <a:r>
              <a:rPr lang="en-US" dirty="0"/>
              <a:t>As the cross section of a conductor gets larger, the gauge number gets smaller</a:t>
            </a:r>
          </a:p>
          <a:p>
            <a:pPr lvl="1"/>
            <a:r>
              <a:rPr lang="en-US" dirty="0"/>
              <a:t>Ex. a 12awg wire’s conductor is thicker than a 18awg</a:t>
            </a:r>
          </a:p>
          <a:p>
            <a:r>
              <a:rPr lang="en-US" dirty="0"/>
              <a:t>More than one conductor can be in a wire</a:t>
            </a:r>
          </a:p>
          <a:p>
            <a:pPr lvl="1"/>
            <a:r>
              <a:rPr lang="en-US" dirty="0"/>
              <a:t>Denoted as 12/3 or 16/2  (gauge size conductor / number or conductors)</a:t>
            </a:r>
          </a:p>
          <a:p>
            <a:r>
              <a:rPr lang="en-US" dirty="0"/>
              <a:t>Individual conductors need to be insulated from each other </a:t>
            </a:r>
          </a:p>
          <a:p>
            <a:pPr lvl="1"/>
            <a:r>
              <a:rPr lang="en-US" dirty="0"/>
              <a:t>Use plastic or rubber typically with an outer jacket to encase them all</a:t>
            </a:r>
          </a:p>
        </p:txBody>
      </p:sp>
    </p:spTree>
    <p:extLst>
      <p:ext uri="{BB962C8B-B14F-4D97-AF65-F5344CB8AC3E}">
        <p14:creationId xmlns:p14="http://schemas.microsoft.com/office/powerpoint/2010/main" val="36466746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>
            <a:extLst>
              <a:ext uri="{FF2B5EF4-FFF2-40B4-BE49-F238E27FC236}">
                <a16:creationId xmlns:a16="http://schemas.microsoft.com/office/drawing/2014/main" id="{D7269A27-FCF2-B74D-85B8-3FF2F135F82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0676" y="349926"/>
            <a:ext cx="10310648" cy="5896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56732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5BC1FF3-18D5-214B-A27E-E9AE4822A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Color conventions in power cable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49CE1BC-EAE3-B940-933A-02C5E40B47A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Hot – Black</a:t>
            </a:r>
          </a:p>
          <a:p>
            <a:r>
              <a:rPr lang="en-US" dirty="0"/>
              <a:t>Neutral – White</a:t>
            </a:r>
          </a:p>
          <a:p>
            <a:r>
              <a:rPr lang="en-US" dirty="0"/>
              <a:t>Ground – Green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dirty="0"/>
              <a:t>“Black to brass, White to bright, green to ground”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Never assume homemade cables follow this and correct when possible</a:t>
            </a:r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2295E177-22AB-294F-9105-57E6B780729C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7331" y="1825625"/>
            <a:ext cx="4351338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53026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D9329-3419-0C4B-8275-A055462B9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Twistlock</a:t>
            </a:r>
            <a:r>
              <a:rPr lang="en-US" dirty="0"/>
              <a:t> connector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C8DA98-3994-C948-98B2-A02BC5C877F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3 conductor</a:t>
            </a:r>
          </a:p>
          <a:p>
            <a:pPr lvl="1"/>
            <a:r>
              <a:rPr lang="en-US" dirty="0"/>
              <a:t>Locks in place using a small twist once pushed all the way in</a:t>
            </a:r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id="{826270C7-3D50-734A-9972-AC9BE54805F8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2161698"/>
            <a:ext cx="5181600" cy="3679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26103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5B4555-8650-7B4B-B1B5-E1E8FB2D5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Stage pin connector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A81A07-81E1-1348-A3B0-B51811CB0D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5730767" cy="4351338"/>
          </a:xfrm>
        </p:spPr>
        <p:txBody>
          <a:bodyPr/>
          <a:lstStyle/>
          <a:p>
            <a:r>
              <a:rPr lang="en-US" dirty="0"/>
              <a:t>3 conductor</a:t>
            </a:r>
          </a:p>
          <a:p>
            <a:pPr lvl="1"/>
            <a:r>
              <a:rPr lang="en-US" dirty="0"/>
              <a:t>No locking function</a:t>
            </a:r>
          </a:p>
          <a:p>
            <a:pPr lvl="2"/>
            <a:r>
              <a:rPr lang="en-US" dirty="0"/>
              <a:t>Has to be taped</a:t>
            </a:r>
          </a:p>
          <a:p>
            <a:pPr lvl="2"/>
            <a:r>
              <a:rPr lang="en-US" dirty="0"/>
              <a:t>Lose connections require a pin splitter</a:t>
            </a:r>
          </a:p>
          <a:p>
            <a:r>
              <a:rPr lang="en-US" dirty="0"/>
              <a:t>Green center, closer pin to center is white, black is further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Also caller 2-pin and ground (2P&amp;G)</a:t>
            </a:r>
          </a:p>
          <a:p>
            <a:endParaRPr lang="en-US" dirty="0"/>
          </a:p>
        </p:txBody>
      </p:sp>
      <p:pic>
        <p:nvPicPr>
          <p:cNvPr id="7170" name="Picture 2">
            <a:extLst>
              <a:ext uri="{FF2B5EF4-FFF2-40B4-BE49-F238E27FC236}">
                <a16:creationId xmlns:a16="http://schemas.microsoft.com/office/drawing/2014/main" id="{5F29A453-2B5A-4042-8B4E-C06BEDE901D3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1000" y="1969294"/>
            <a:ext cx="4064000" cy="406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94440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19867</TotalTime>
  <Words>395</Words>
  <Application>Microsoft Macintosh PowerPoint</Application>
  <PresentationFormat>Widescreen</PresentationFormat>
  <Paragraphs>75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Introduction to Stage Lights</vt:lpstr>
      <vt:lpstr>Types of conductors</vt:lpstr>
      <vt:lpstr>Solid wire</vt:lpstr>
      <vt:lpstr>Stranded wire</vt:lpstr>
      <vt:lpstr>Wire gauge</vt:lpstr>
      <vt:lpstr>PowerPoint Presentation</vt:lpstr>
      <vt:lpstr>Color conventions in power cable</vt:lpstr>
      <vt:lpstr>Twistlock connector</vt:lpstr>
      <vt:lpstr>Stage pin connector</vt:lpstr>
      <vt:lpstr>Edison connector</vt:lpstr>
      <vt:lpstr>PowerCon connector</vt:lpstr>
      <vt:lpstr>True1 (TrueOne)</vt:lpstr>
      <vt:lpstr>2fer (with stage pin connectors)</vt:lpstr>
      <vt:lpstr>Multi-cable (Socapex)</vt:lpstr>
      <vt:lpstr>Fan in’s and fan outs</vt:lpstr>
      <vt:lpstr>Floor pockets, wall pockets, and raceways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Stage Lights</dc:title>
  <dc:creator>Lettow, Brandon C.</dc:creator>
  <cp:lastModifiedBy>Lettow, Brandon C.</cp:lastModifiedBy>
  <cp:revision>17</cp:revision>
  <dcterms:created xsi:type="dcterms:W3CDTF">2022-01-12T12:13:24Z</dcterms:created>
  <dcterms:modified xsi:type="dcterms:W3CDTF">2022-02-14T12:46:11Z</dcterms:modified>
</cp:coreProperties>
</file>