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5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8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4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3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6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9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1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7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8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32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5F0C-71C2-744A-8D33-5F255D607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33451"/>
            <a:ext cx="5737654" cy="2576512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Introduction to Stage 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67993-7673-FB42-B2F6-1DCDD4C6E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Module 2 – Lenses, Lamps, Reflectors, and Instruments</a:t>
            </a:r>
          </a:p>
        </p:txBody>
      </p:sp>
    </p:spTree>
    <p:extLst>
      <p:ext uri="{BB962C8B-B14F-4D97-AF65-F5344CB8AC3E}">
        <p14:creationId xmlns:p14="http://schemas.microsoft.com/office/powerpoint/2010/main" val="176969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41A20-2DED-8742-99AF-F24793FF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F36C0-5189-3A48-BF80-5397D7DD8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525"/>
            <a:ext cx="10515600" cy="4351338"/>
          </a:xfrm>
        </p:spPr>
        <p:txBody>
          <a:bodyPr/>
          <a:lstStyle/>
          <a:p>
            <a:r>
              <a:rPr lang="en-US" dirty="0"/>
              <a:t>In terms of white light, we can have warm and cool tones</a:t>
            </a:r>
          </a:p>
          <a:p>
            <a:pPr lvl="1"/>
            <a:r>
              <a:rPr lang="en-US" dirty="0"/>
              <a:t>Measured in kelvin which is a unit of temperature</a:t>
            </a: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1CD4758-4B27-4E4A-88CB-DC6497E3A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8809" r="2760" b="4750"/>
          <a:stretch/>
        </p:blipFill>
        <p:spPr bwMode="auto">
          <a:xfrm>
            <a:off x="838200" y="2695413"/>
            <a:ext cx="10397359" cy="398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0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1A20-637F-7C4E-94AE-C2F8607A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59CAF-7288-FA41-9538-19344E849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reflects in the equal but opposite direction when on a flat surface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C30FDE9-8E8F-8745-9107-0231732DD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65" y="2841718"/>
            <a:ext cx="7182069" cy="34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94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F8AB-336C-EA4A-B96C-144B0B3F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Reflectors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B8F1E-C32F-E74C-B289-3A242A1A5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long time, reflector technology is what advanced the output of theatrical lighting fixtures</a:t>
            </a:r>
          </a:p>
          <a:p>
            <a:r>
              <a:rPr lang="en-US" dirty="0"/>
              <a:t>Made of metal or glass due to heat resistance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Spherical reflector</a:t>
            </a:r>
          </a:p>
          <a:p>
            <a:pPr lvl="1"/>
            <a:r>
              <a:rPr lang="en-US" dirty="0"/>
              <a:t>Parabolic reflector</a:t>
            </a:r>
          </a:p>
          <a:p>
            <a:pPr lvl="1"/>
            <a:r>
              <a:rPr lang="en-US" dirty="0"/>
              <a:t>Ellipsoidal reflector</a:t>
            </a:r>
          </a:p>
          <a:p>
            <a:pPr lvl="1"/>
            <a:r>
              <a:rPr lang="en-US" dirty="0"/>
              <a:t>Combination reflectors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8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35AC-4541-2241-8FCB-D800C89D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 vs Wash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2B13-C6E3-4843-AA91-5FD79C2A7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Spotlights (also called profile lights)</a:t>
            </a:r>
          </a:p>
          <a:p>
            <a:pPr lvl="1"/>
            <a:r>
              <a:rPr lang="en-US" dirty="0"/>
              <a:t>Often smaller coverage of stage per instrument</a:t>
            </a:r>
          </a:p>
          <a:p>
            <a:pPr lvl="1"/>
            <a:r>
              <a:rPr lang="en-US" dirty="0"/>
              <a:t>Usually has a sharper focus (hard edges)</a:t>
            </a:r>
          </a:p>
          <a:p>
            <a:pPr lvl="1"/>
            <a:r>
              <a:rPr lang="en-US" dirty="0"/>
              <a:t>often uses less bold colors or N/C</a:t>
            </a:r>
          </a:p>
          <a:p>
            <a:pPr lvl="1"/>
            <a:endParaRPr lang="en-US" dirty="0"/>
          </a:p>
          <a:p>
            <a:r>
              <a:rPr lang="en-US" dirty="0"/>
              <a:t>Wash lights</a:t>
            </a:r>
          </a:p>
          <a:p>
            <a:pPr lvl="1"/>
            <a:r>
              <a:rPr lang="en-US" dirty="0"/>
              <a:t>Wider coverage per instrument</a:t>
            </a:r>
          </a:p>
          <a:p>
            <a:pPr lvl="1"/>
            <a:r>
              <a:rPr lang="en-US" dirty="0"/>
              <a:t>Soft edges that overlap other lights of same purpose</a:t>
            </a:r>
          </a:p>
          <a:p>
            <a:pPr lvl="1"/>
            <a:r>
              <a:rPr lang="en-US" dirty="0"/>
              <a:t>Often used for general illumination (in a theater setting)</a:t>
            </a:r>
          </a:p>
        </p:txBody>
      </p:sp>
    </p:spTree>
    <p:extLst>
      <p:ext uri="{BB962C8B-B14F-4D97-AF65-F5344CB8AC3E}">
        <p14:creationId xmlns:p14="http://schemas.microsoft.com/office/powerpoint/2010/main" val="67096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01556-913A-974F-AB8C-A79ECF67B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 Instruments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EB270B9-EFCF-0045-9219-792F461CBD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25" y="1758410"/>
            <a:ext cx="7098149" cy="473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28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87B4-368D-9645-A5F9-D57F6802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Concept: Field angle vs Beam angle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1C6A8-8538-7042-9348-22DF771EF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Beam angle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AD2DA-87B9-E541-A8F1-123F00FA6B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Area of light that diminished by up to 50% from brightest point</a:t>
            </a:r>
          </a:p>
          <a:p>
            <a:r>
              <a:rPr lang="en-US" dirty="0"/>
              <a:t>Can appear to be a hotspot</a:t>
            </a:r>
          </a:p>
          <a:p>
            <a:pPr lvl="1"/>
            <a:r>
              <a:rPr lang="en-US" dirty="0"/>
              <a:t>Less even field of light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647DE4-5373-404D-A814-AECD7D3CD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Field angle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BF09B0-FCAD-DB47-9C3D-47B266A2B8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Area of light that diminished by up to 90% from brightest point</a:t>
            </a:r>
          </a:p>
          <a:p>
            <a:r>
              <a:rPr lang="en-US" dirty="0"/>
              <a:t>This is most of the lighting cone</a:t>
            </a:r>
          </a:p>
          <a:p>
            <a:pPr lvl="1"/>
            <a:r>
              <a:rPr lang="en-US" dirty="0"/>
              <a:t>This excludes spill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F1896-4105-3541-84DF-3F7C428AC0F4}"/>
              </a:ext>
            </a:extLst>
          </p:cNvPr>
          <p:cNvSpPr txBox="1"/>
          <p:nvPr/>
        </p:nvSpPr>
        <p:spPr>
          <a:xfrm>
            <a:off x="2553124" y="5517791"/>
            <a:ext cx="70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Beam angle is always smaller or equal to field angle</a:t>
            </a:r>
          </a:p>
        </p:txBody>
      </p:sp>
    </p:spTree>
    <p:extLst>
      <p:ext uri="{BB962C8B-B14F-4D97-AF65-F5344CB8AC3E}">
        <p14:creationId xmlns:p14="http://schemas.microsoft.com/office/powerpoint/2010/main" val="61633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57AA53F-4827-814B-A845-9146277FCC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86" y="348453"/>
            <a:ext cx="7546427" cy="616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24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521E-EE98-0548-BCA1-94F840E5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Ellipsoidal Reflector Spotlight (ERS)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888CF-EEAB-F148-8AF4-C94742EEA5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Narrow cone of light</a:t>
            </a:r>
          </a:p>
          <a:p>
            <a:r>
              <a:rPr lang="en-US" dirty="0"/>
              <a:t>Usually a hard(er) edged light</a:t>
            </a:r>
          </a:p>
          <a:p>
            <a:r>
              <a:rPr lang="en-US" dirty="0"/>
              <a:t>Controllable shape via shutters</a:t>
            </a:r>
          </a:p>
          <a:p>
            <a:r>
              <a:rPr lang="en-US" dirty="0"/>
              <a:t>Adjustable focus via lens system</a:t>
            </a:r>
          </a:p>
          <a:p>
            <a:pPr lvl="1"/>
            <a:r>
              <a:rPr lang="en-US" dirty="0"/>
              <a:t>Very concentrated with little spill</a:t>
            </a:r>
          </a:p>
          <a:p>
            <a:r>
              <a:rPr lang="en-US" dirty="0"/>
              <a:t>Measured in Field angle degrees</a:t>
            </a:r>
          </a:p>
          <a:p>
            <a:pPr lvl="1"/>
            <a:r>
              <a:rPr lang="en-US" dirty="0"/>
              <a:t>Common 19°, 26°, 36° and 50°</a:t>
            </a:r>
          </a:p>
          <a:p>
            <a:r>
              <a:rPr lang="en-US" dirty="0"/>
              <a:t>Ellipse shaped reflector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BCADC5-AE40-1545-90F6-7961E31AF7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84" y="1825625"/>
            <a:ext cx="6070506" cy="424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02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091AD9-03E3-E246-A7A0-5250BA9C2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Beam/Field angles for ETC Source Four 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B5CAA-0FA0-7D41-B4EB-5DB22EE9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Degree	Beam angle		Field angle		~Max effective range</a:t>
            </a:r>
          </a:p>
          <a:p>
            <a:pPr marL="0" indent="0">
              <a:buNone/>
            </a:pPr>
            <a:r>
              <a:rPr lang="en-US" dirty="0"/>
              <a:t>5°		6 °			7 °			160’</a:t>
            </a:r>
          </a:p>
          <a:p>
            <a:pPr marL="0" indent="0">
              <a:buNone/>
            </a:pPr>
            <a:r>
              <a:rPr lang="en-US" dirty="0"/>
              <a:t>10°		8 °			11 °			125’</a:t>
            </a:r>
          </a:p>
          <a:p>
            <a:pPr marL="0" indent="0">
              <a:buNone/>
            </a:pPr>
            <a:r>
              <a:rPr lang="en-US" dirty="0"/>
              <a:t>19°		15 °			18 °			70’</a:t>
            </a:r>
          </a:p>
          <a:p>
            <a:pPr marL="0" indent="0">
              <a:buNone/>
            </a:pPr>
            <a:r>
              <a:rPr lang="en-US" dirty="0"/>
              <a:t>26°		18 °			25 °			59’</a:t>
            </a:r>
          </a:p>
          <a:p>
            <a:pPr marL="0" indent="0">
              <a:buNone/>
            </a:pPr>
            <a:r>
              <a:rPr lang="en-US" dirty="0"/>
              <a:t>36°		27 °			36 °			47’</a:t>
            </a:r>
          </a:p>
          <a:p>
            <a:pPr marL="0" indent="0">
              <a:buNone/>
            </a:pPr>
            <a:r>
              <a:rPr lang="en-US" dirty="0"/>
              <a:t>50°		36 °			50 °			31’</a:t>
            </a:r>
          </a:p>
          <a:p>
            <a:pPr marL="0" indent="0">
              <a:buNone/>
            </a:pPr>
            <a:r>
              <a:rPr lang="en-US" dirty="0"/>
              <a:t>70°		60 °			70 °			22’</a:t>
            </a:r>
          </a:p>
          <a:p>
            <a:pPr marL="0" indent="0">
              <a:buNone/>
            </a:pPr>
            <a:r>
              <a:rPr lang="en-US" dirty="0"/>
              <a:t>90°		79 °			87 °			15’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1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0D50-AE60-6041-9857-BDA62B34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Concept: flat and peak field of light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9B03F4-1FB5-3E4B-B605-9D47BF862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Flat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B95DB6-D2CF-2C47-B2BE-EEC71FD2A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Peak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F1E1A94-C46C-684A-A8CA-2A10D4AAD2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8"/>
          <a:stretch/>
        </p:blipFill>
        <p:spPr bwMode="auto">
          <a:xfrm>
            <a:off x="600806" y="2505076"/>
            <a:ext cx="5140739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9180480-62B4-5248-8449-A9FD41A4DBE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3"/>
          <a:stretch/>
        </p:blipFill>
        <p:spPr bwMode="auto">
          <a:xfrm>
            <a:off x="6172200" y="2509996"/>
            <a:ext cx="5196434" cy="367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5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39CB-793A-7B40-BD39-89119814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1D66-25EE-5941-BC2C-97A9B5957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Lenses are used to bend light</a:t>
            </a:r>
          </a:p>
          <a:p>
            <a:pPr lvl="1"/>
            <a:r>
              <a:rPr lang="en-US" dirty="0"/>
              <a:t>Depending on the shape of the lens, we can spread or compress the light rays</a:t>
            </a:r>
          </a:p>
          <a:p>
            <a:r>
              <a:rPr lang="en-US" dirty="0"/>
              <a:t>Sometimes it takes more than one lens to achieve correct shape</a:t>
            </a:r>
          </a:p>
          <a:p>
            <a:pPr lvl="1"/>
            <a:r>
              <a:rPr lang="en-US" dirty="0"/>
              <a:t>The use of multiple lenses in combination are called a lens train</a:t>
            </a:r>
          </a:p>
        </p:txBody>
      </p:sp>
    </p:spTree>
    <p:extLst>
      <p:ext uri="{BB962C8B-B14F-4D97-AF65-F5344CB8AC3E}">
        <p14:creationId xmlns:p14="http://schemas.microsoft.com/office/powerpoint/2010/main" val="3011250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B828F9-403C-994A-B135-3F8B5CA1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Fresnel light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A937A9-36DF-354C-B69D-46FF5357E0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Ability to adjust hard and soft edge of light</a:t>
            </a:r>
          </a:p>
          <a:p>
            <a:pPr lvl="1"/>
            <a:r>
              <a:rPr lang="en-US" dirty="0"/>
              <a:t>lamp and reflector slide relative to lens</a:t>
            </a:r>
          </a:p>
          <a:p>
            <a:pPr lvl="1"/>
            <a:r>
              <a:rPr lang="en-US" dirty="0"/>
              <a:t>Done by a crank on back of fixture</a:t>
            </a:r>
          </a:p>
          <a:p>
            <a:pPr lvl="1"/>
            <a:r>
              <a:rPr lang="en-US" dirty="0"/>
              <a:t>Further away, narrower beam</a:t>
            </a:r>
          </a:p>
          <a:p>
            <a:r>
              <a:rPr lang="en-US" dirty="0"/>
              <a:t>Spherical shaped reflector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320808F-72E7-6247-A255-1468F085CD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28845"/>
            <a:ext cx="5935344" cy="24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19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8F1F-4C10-3E40-A5E0-E9052C04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Fresnel spot and flood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AD9A4-35A8-AA41-B07B-CF2D44A03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1FFB885-BCAB-A14D-B2FE-A5725C695A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1576387" y="2505075"/>
            <a:ext cx="3684588" cy="345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EA2003-0C26-A749-9747-223122E18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Flood (may be a bit larger is size at same distance)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71530225-FA0A-8C4D-8319-3EDB9D80A57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6921500" y="2505075"/>
            <a:ext cx="3684588" cy="345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905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6AA70A-FDD4-1B45-8DED-57114E68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 can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10B90A-6777-164B-BF87-AF195BD763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Minimal adjustment</a:t>
            </a:r>
          </a:p>
          <a:p>
            <a:pPr lvl="1"/>
            <a:r>
              <a:rPr lang="en-US" dirty="0"/>
              <a:t>rotation</a:t>
            </a:r>
          </a:p>
          <a:p>
            <a:r>
              <a:rPr lang="en-US" dirty="0"/>
              <a:t>Beam angle adjusted by swapping lamps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EFC073E-C2A0-CC49-ACFD-EB25BB9D14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0"/>
          <a:stretch/>
        </p:blipFill>
        <p:spPr bwMode="auto">
          <a:xfrm>
            <a:off x="6195980" y="1690688"/>
            <a:ext cx="5609754" cy="41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4180A58E-B19B-3344-B02A-1B3CE2CD4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77" y="3450020"/>
            <a:ext cx="1933903" cy="30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210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A3F5-A23F-AD42-BCCD-547891D4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 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5CD67-459A-8D47-97F1-0A987BD316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Unique shape - wide and shallow</a:t>
            </a:r>
          </a:p>
          <a:p>
            <a:r>
              <a:rPr lang="en-US" dirty="0"/>
              <a:t>Multi circuit</a:t>
            </a:r>
          </a:p>
          <a:p>
            <a:pPr lvl="1"/>
            <a:r>
              <a:rPr lang="en-US" dirty="0"/>
              <a:t>Often 3 or 4 circuits per unit</a:t>
            </a:r>
          </a:p>
          <a:p>
            <a:pPr lvl="2"/>
            <a:r>
              <a:rPr lang="en-US" dirty="0"/>
              <a:t>Used for color mixing</a:t>
            </a:r>
          </a:p>
          <a:p>
            <a:r>
              <a:rPr lang="en-US" dirty="0"/>
              <a:t>Good for </a:t>
            </a:r>
            <a:r>
              <a:rPr lang="en-US" dirty="0" err="1"/>
              <a:t>uplighting</a:t>
            </a:r>
            <a:r>
              <a:rPr lang="en-US" dirty="0"/>
              <a:t> </a:t>
            </a:r>
            <a:r>
              <a:rPr lang="en-US" dirty="0" err="1"/>
              <a:t>cyc</a:t>
            </a:r>
            <a:endParaRPr lang="en-US" dirty="0"/>
          </a:p>
          <a:p>
            <a:pPr lvl="1"/>
            <a:r>
              <a:rPr lang="en-US" dirty="0"/>
              <a:t>Called a ground row</a:t>
            </a:r>
          </a:p>
          <a:p>
            <a:r>
              <a:rPr lang="en-US" dirty="0"/>
              <a:t>Also can be an effect light</a:t>
            </a:r>
          </a:p>
          <a:p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CCEF57E-EF20-E244-928A-08E219A324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95" y="1912883"/>
            <a:ext cx="5294835" cy="37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935E384B-56E6-F842-A576-5416FC50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24" y="4637690"/>
            <a:ext cx="2026690" cy="20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84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6BA1-D56B-014E-BD08-08E6D5CD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 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1C859-EE4B-C744-AFDC-DD06E94C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46379" cy="4351338"/>
          </a:xfrm>
        </p:spPr>
        <p:txBody>
          <a:bodyPr/>
          <a:lstStyle/>
          <a:p>
            <a:r>
              <a:rPr lang="en-US" dirty="0"/>
              <a:t>Unique reflector shape "J”</a:t>
            </a:r>
          </a:p>
          <a:p>
            <a:pPr lvl="1"/>
            <a:r>
              <a:rPr lang="en-US" dirty="0"/>
              <a:t>Shapes light to maximize vertical beam</a:t>
            </a:r>
          </a:p>
          <a:p>
            <a:r>
              <a:rPr lang="en-US" dirty="0"/>
              <a:t>Powerful lamps</a:t>
            </a:r>
          </a:p>
          <a:p>
            <a:pPr lvl="1"/>
            <a:r>
              <a:rPr lang="en-US" dirty="0"/>
              <a:t>Usually 1,000 watts each</a:t>
            </a:r>
          </a:p>
          <a:p>
            <a:r>
              <a:rPr lang="en-US" dirty="0"/>
              <a:t>3 and 4 circuit units available</a:t>
            </a:r>
          </a:p>
          <a:p>
            <a:pPr lvl="1"/>
            <a:r>
              <a:rPr lang="en-US" dirty="0"/>
              <a:t>1x4 and 2x2</a:t>
            </a:r>
          </a:p>
          <a:p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2C5066D-8147-0345-A198-AA2524CAD0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72" y="179091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43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8687-0BB6-2B40-979B-98FFF529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 and ground row combined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2427BA96-9199-9A4D-B0B8-5100A1C309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65" y="1366921"/>
            <a:ext cx="7893269" cy="52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66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A9B5-6FA7-0A47-A5F0-E31DBD5F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Spotlights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DFA2D-8C1B-6F4F-9FA3-FFD836ECD8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Manually operated lights</a:t>
            </a:r>
          </a:p>
          <a:p>
            <a:pPr lvl="1"/>
            <a:r>
              <a:rPr lang="en-US" dirty="0"/>
              <a:t>Mounted on a gimbal </a:t>
            </a:r>
          </a:p>
          <a:p>
            <a:pPr lvl="1"/>
            <a:r>
              <a:rPr lang="en-US" dirty="0"/>
              <a:t>Balanced to move freely</a:t>
            </a: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Manual shutter</a:t>
            </a:r>
          </a:p>
          <a:p>
            <a:pPr lvl="1"/>
            <a:r>
              <a:rPr lang="en-US" dirty="0"/>
              <a:t>Iris</a:t>
            </a:r>
          </a:p>
          <a:p>
            <a:pPr lvl="1"/>
            <a:r>
              <a:rPr lang="en-US" dirty="0"/>
              <a:t>Focus</a:t>
            </a:r>
          </a:p>
          <a:p>
            <a:pPr lvl="1"/>
            <a:r>
              <a:rPr lang="en-US" dirty="0"/>
              <a:t>Color/diffusion</a:t>
            </a:r>
          </a:p>
          <a:p>
            <a:pPr lvl="1"/>
            <a:endParaRPr lang="en-US" dirty="0"/>
          </a:p>
          <a:p>
            <a:r>
              <a:rPr lang="en-US" dirty="0"/>
              <a:t>Often use an arc lamp – no fade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0703906-1772-4C4F-BDAD-E2C3A10730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9332" b="10931"/>
          <a:stretch/>
        </p:blipFill>
        <p:spPr bwMode="auto">
          <a:xfrm>
            <a:off x="6342601" y="1825625"/>
            <a:ext cx="54581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48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73BFB8-6052-AE40-9128-929915A6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Booms and Ladders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97BAFE-6858-CC42-80EB-6415B92BF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Boom (aka Tree)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27B496-2641-5A41-9303-2B58EDE79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Ladder</a:t>
            </a:r>
          </a:p>
        </p:txBody>
      </p:sp>
      <p:pic>
        <p:nvPicPr>
          <p:cNvPr id="12290" name="Picture 2" descr="data:image/jpeg;base64,/9j/4AAQSkZJRgABAQAAAQABAAD/2wCEAAoHCBISEhISEhIYGRgZEhgZGRkYGBkZGBgcGBoZHBgYGRkcJS8mHh4rIRwaKDsmKzAxQ0M1GiQ7QDs0Py40NTEBDAwMBgYGEAYGEDEdFh0xMTExMTExMTExMTExMTExMTExMTExMTExMTExMTExMTExMTExMTExMTExMTExMTExMf/AABEIAOAA4QMBIgACEQEDEQH/xAAbAAEAAgMBAQAAAAAAAAAAAAAABAYDBQcCAf/EAEoQAAICAQIEBAIFBgoGCwAAAAECAAMRBBIFBiExEyJBUWFxFDJCgZEjdKGywdEHJDM0UnJzkqSxFUNTk6LwFiU1RGJjdYKjs+H/xAAUAQEAAAAAAAAAAAAAAAAAAAAA/8QAFBEBAAAAAAAAAAAAAAAAAAAAAP/aAAwDAQACEQMRAD8A7NERAREQEREBERAREr+j5r01upOlTxN++xNxrYVlqsh1DkYJGD+ECwREQE8tnBx3x0muu41p0exGc7kxvwrkLuAIBYDGcEdM+omzgQvE1H+yQ/Kw/tSeDxEr9ei1fiFFg/8AjLH9E2EQIun11VnRLFY+wYbvvHcSVI+o0ldmN6K2DkblBwfcZ7GYPoti/wAnaQP6Ljev4khv+L7oE+Jr/pVi/wArUcf0q8uP7uAw+4H5yRp9SlgJRw2Ohwc4PsR6H4GBIiIgIiICIiAiIgIiICIiAiIgIiICInyB9nN+BYGr0gHprNcvyIfUgiXPmTUPVo9VZW210odlOAcFVJBwek5HVzAyOty2oGTUuVcIgUmytmclRgEs5fr75gdm4hq0oqsuc+VELH3wozgfEylHmfXsi2rWioxwDsXZnONivZchsPQ9VTHTpK/zHzdq9Rw/wbdI9fiioeMA+xgWRty+TaM+26WZdXVWbFCWFw76ddgGaq68qiqxICDCbu/Vm+UCsX2cTs1RvXS3ujvWzgDwgTXjBVPFweir377Z0PQ8yparEUahSrbWVq8lWHcEqSP0zU8D1i+Ia99rErkBlZlUKcEmwM67jkdNwHToO8kcvNlLT76h/wBG0QNyvFlP+rtHTuaz/l3/AETzwLiZ1VZsKbPNgDdu6FVbJ6DB83b4TUX8aC6kaYVOQQAXBXarsjOF253EbVJ3AY7STyUuNMf664/3VcCxxEQEiajRJYQzL5h2ZSVcfJlwcfCS4gQSLq+x8VfY4WwfI9Fb79vznujWo5KAkOO6MCrfPB7j4jIkuR9Rp0sG11DDORn0PoQe4PxECRE1gS6n6pNqf0WwLVHwY4DD4Ng/EyXptSlgypzjoR2Kn2ZT1B+BgSIiICIiAiIgIiICIiAiIgIiIHhlBBBGQe4Pacy0DV16/Qpt6NqtYFG3KgB9QAM4wMdJ1CcuoUjXcNYYx9M1SnvnO/U9vTB/ZAsX8Jmie3htorXcUKuVA6lUznaB6jIP3Sm6vm7Rhmuo1A/KYdq2DparMo3bcjawJy2QQQSe/p2GRToqj/q169/KOvzgcn4fzM9Yd1XVOi15fdl1Cr9ttx7jHf8AGb3gr69KyTpbMPa7qR4Zyrncp6PntMes5c1D6p7foq+Wxgg8PTGooGbwyRnd9VupIzkH2E6MqgAADAA7DsIFFtu1ILOdHabBWVDeGhbB+yHz2+GZueSHVtKWVgVNhwQcjoqKR+IMsk8gY7QPUREBERAREQEg6nQKzeIpKWYwHXofgGHZl+DZ+GJOiBrU1xQhNQNhJwHH8m59MN9kn+i3yBM2UxugYEEAgjBBGQR7ETQ8Wt1OiptfTVeMgQlUJINZA9+7V/AdR6ZHYLFE03LPHK9fpq9RX03DDoe6MPrKf+eoIM3MBERAREQEREBERAREQE5npx/G+Hfn+qP/AB6qX7ivEK9LS99xIRACxALHqQBgDqepE5iOJVq2h1fn8OvX3lzsYMA7XYOwjceroMYzA6jr9YlFb22HCqOpwSepwAAOpJJAAHcmaVubqVOGpvU+gZUUke+C2R8jNFzhzPRqeHv9DuHiHU01oGDIyvvRgdrAN0HX7pgu0GlNe1FoRegQMAbLlVtr22Pgv5sHGD65JOcKEe6zV2W3FdTalbs7LZmwtWrklfItm3Cf1fb4zpqsCOhB9Pw7ygcH4Lw+wYOl0e8EjFQUnb9ksOpDe4ye3eSOXuFafwmPgp1vt+yOnnIYfiDAut1qICzsFA7kkAD0GSZ6R1YAqQQRkEHIPxBlH5h4ZQlBsSsKRZV9UsF/lEByoOD94lm5YTbotKP/ACEP4qD+2BtoiICIiAiIgIiICIiBXE4KNLqH1OlTy2sPHpXAVj2FyDsGHXI9QT6gSxxEBE+RA+xEQEREBERAREQNZx7ho1WmtoLFdwGGAztKkMpx6jIHScy4bwnxqOH1va4+k3PY7JgFWZLHXbnIIDIh6+3Wdddcgj3BH4zmfAdEVt4N16VoyAZPXFd3Ujt9nv8AGBj5m5Wr0OkG12sd9cr77MAhmrZUxtAHlKg/jPuW0Fjad0bcihanVzUbqlJ2YZT5ioJyp9ckDzCdB4zwmnV0tReu5W9iQQfRlYdQR7yqt/B6GU12auyxMjC2F27dt3n2s3x2iBj0HEEsbxLEcOhKoXd3ADY3FAwGD0APT5ZE8cva9foxG/G6zUHI+su+1yCPxlVbhGl8fw/EtSou1YsCajo4ZEClFfyDeXGSPsDr1nQ9ByRoq60RkZmVAGYWWqGOPM20NgZOT98CsHSJRpHTxAztZQDsUqh2ODuKknLtklmJ6n5S/wDL4/iml/N6/wBQTWank7SOhVQ6N3Vg7sVI7Ha5Kn7xN3otMKq66gSQiKoJ7kKAMn49IEmIiAiIgIiICIiAiIgIiICIiAiIgIiICIiAiIgfCZzvgDFreFEEbStjD3612H9s6G46H5TnXLJAPCOnowHyNFv7oHRolX5x4rfS2mp07bXuZgCApckbVCqXyq9WBLFWwFPSanW1cTq2+Jr/ADH7KMhJ+IVdKzffAlW83aHdaw0tjGq2wOwSkYaotvcF3GcbScjrLjW4ZVYdiAR8iMici1PBtY9r2il3ZgOrClhkK67mFlK5PnPp6y/8E5iS2itmSzcFVXxU20OFG4DaD0yfSBYold4lzMlTVqtbtvfBLK9YUepBZcMfhLFAREQEREBERAREQEREBERAREQEREBERAREQEREDT8x8WOkp8UV7ybFTbu2/XIGckHtntOe0cRXT6fhWoYORVb4boqguzBbaiqjOB5j3zLxzrw1tRpG22BDWfFyV3A+GC2CMj2lA0vDFu0nBqrrGIv1AscqdrZdbbQoI7YbHWBL5g5nXWWaR6EdLEd9i2BA2/xakx9bHbcepm502fBVU1F5dQRbYlNj77R9d3dVwzAgjByAMDAxNNzNwFKNRoNLps5JsYM7AszNYLFUse/VCPhmT67WssXfswjAOjVIXAA6o+5d27Prnt6HvAs+i1SWorocjqMlSpypw2VYAg5BkTl4fkn/ADnUfotcfsnuvidYwMYHp0wPwkLlzW1iggnvdcf79jt/kRAgc0cQqtWsVuGKWNnAOMGt9pBPdSVPUdOhnQl7D5Tm3G9PRVXXXSpADOerFiAqNtUFjnaBkAdhOkoeg+UD1ERAREQEREBERAREQEREBERAREQEREBERAREQNbzCP4nq/za39RpzvhzApy8gzkfR2PQ4x9HsPRsYPY9Aek6ZxFA1NqsMg1uCPcFTkTnPL1LFuBEjy+BWwOWPVdLYMYJwPuA9IFw5j5dXWbG8Vq3RWVWUA/WKN8wQyKQQQek1Wo5W1NqBL3qtAx1Zr8/cWZmT17Ey6xA5DrdBRX4ibnrRWev6QBrnVSqnc2c7cKysuTkZX2l14PyZpKqK0dBYwXzPl13k9S5QNgEzbng2nJfNSkMSWU5KMWJLEofLkknPTrmbKBXtbyjorAgFXhlWzuqwjsCCCrNjJUg9RN+owMT1EBERAREQEREBERAREQEREBERAREQEREBERAREQI+u/krP7Nv1TKHy42E4D8dOg/wry+a4Zqs/s2/VM5/wAv2D/qBMf92Q/4VoHSIiICIiAiIgIiVLnnXWVLpgloQPZYrEs6gkVOyD8mN7ncBhFILHAzAtsTnX+ntdSgQEtfWpU6Z0Z3KJpi/js48zk2beq9OuzG7rJun5g1RcppQNWBYzFyvh7q66kLKjKAm82OAuenlYHqCQF4iUtuI6upLqL9VTVqH2WV2WL+SQXB91NfUb2Q1vgn0Kkg9puOWLnepw6sQthC2MznxhhSbBvAYDcWX28uV8pEDeRKU/GLrKfDqvxqBqtSpBALIq/STXvXH1fIn4CQNRzPc1VeoDmu2y2lPBdSoopsOWcF8K7HofEOVHRQCQdwdEiajl9B4AcPvLksX8Y3BiDjIcgD07KoA64EgcVq1Q1GlX6ZYq23OpFVdQ2qK3dRl1Y91AJPv6QLNEoV3HNWyUsUsTL6hQ+ECttvC1DarFgdo7kAHr7ybo+I2WatXTUV6lHchFoZ9lFeGy9hXKs/9YjvhQPULhERAREQEREBERAREQI+sbbXY3sjH8AZzvl3rbwH8yU/4b/9l/4v/NtR/Y2fqGc+5W0/8Z4NYQf+zEXPXGRQOnbv194HToiICIiAiIgJD12pFYU+HY5JwFrXcc+5PRVHxYgSZECsrzdX4ddjUWp4hcVhvDG/Zu3ktu2oBt6lyvcYzJWl49Wa7PEavxa6PHeup/E/JkFlZWKruBA7gYyZFbl3T3JQadQ48G29q3Q1WYaxm3j8ojr5WJA6ZGMTJxXlmu9bD41iWugXxht3gBCjDG3aVZWOVxjJyMEAgPVPMNbW+E1NigWpWHYIVLvWtijCsWGVbuRjIM2Ov1/ggfkrXJzgVpnt3ySQq/eRn0kD/Run0176u23BfYqixwtaMEWvKL087AAZOT6DAJzvTAr1PNNbVV2mi4eJWbUTarOagqsbSFYhVAYDBOc9ADJfG+M16ahbmAIZkVSzBEy/1S7n6q/HBPsCekhazl7TLRUhvsqWnTGosHVS1ACh1sLAjaQo82AR6ETZcU4YuprRBY9e2xLFevZuUocqRvVlP3gwNHoecVvRBVWvisQNr2eHUpZmVAbGUMWO0nYqFh2IEta5wM9/XE0Ok5Yrpv8AHputQkKGXFTBwuejO6M/mJJOGGSSZYYCeFUDoAB8p7iAiIgIiICIiAiIgIiIEHjX811P9hZ+o0p3Lw8/B/zXH+HWW7j/APNNV+b2fqNKzy4o38M+GjJH+7qH7YF3iIgIiICIiAml5jp8WoUmu91dsN9HdEYAAnDMzL5SQAQPfr0zN1IeuN+FFArJLeY2MwCjHcBVO459Mr84FN1vCddsANTWIa7UqqFqIdOzBBU9jLsV9u1zlcld2Bu+sJb8u6rUh/pOpcVvY7GjIO0p5dNtcdgAFcr/AEwD7g4dZzNq6tGuqbwGJN/lC2BV8FLsgncS3nRR0A7kTJbxTiS2LTisvYLXq/IsHK1rUB4ieJtQF3bqW6ADpuOIGPl7Qaz6U1+spYOzIQw8GxKx4NYdVdnLqhdW8qKOuCSZ5q4NxBCKMh9OdSFVcgeFTS5uqbvltxHhkewU+82emTVNcmj1Nisq1i5rEyrW4bHhMoAAUNgkg+YYBAy2bRA57dy/xCynTU2+GwbTUVWk7hsVHre1bGLsbNwXblcdz79Nhby9ZZw816isWahKjWmXOxxWxFbBWbapZQuc9epBJlyiBH0umrqRa60VFHZVUKoyc9FHQdTJERAREQEREBERAREQEREBERAg8bGdLqf7Cz9RpVeWAN/DP/Tz/wDXp5a+Lfze/pn8i/Qdz5T06zl/8H/H3v1OkrKHFWmNeNoX7Nag5Z8noo6Y94HXYiICIiAiIgIiIEN+H0MuxqkK+fylFI/KZL9P/Fk598mZmpUsrlQWUMFbHUBsbgD6A7R+AmaIEY6VPF8Xb59hTdk/VJBxjt3AkmIgIiICIiAiIgIiICJjssVRlmAHuTiRjxTTg4N9ef66/vgTYkX6fT/tU/vr++eW4npx3vrH/vX98CZE1x43pBn+M1f7xf3ymc98816Zl06WlQ1Rc2VYdx1KqinqFJIyWOenYZ6gLVxrmTS6MhLbM2EZWpBusYduijsPicCUbWfwkam5ymj06IuWHiXNu27Tgkqnl7+zH1lKXUV1rZZWLrHfdm1q7GLFi32sYYEBMdfU+0xjV1rXtCuOi5DVuC3XzY8vr1+4/GBur79VqiXu1uoZC2UUP4XlBOW2pgDd2A64xMXDtJZWGdLrUO1lQix+mQBnGeoAOcfFR2zI78aq2gqCchQAEfAyB1OR2H+S/GZTxKsPtD7lACoQr9sdS/lyCSGPQeo9oG90PGeIVDamodyB2cK4JY56gjPXPYEdx8paOD88I5C6lAp3FRZWS9TFR5jj6ygEEbsEdD1nP9Nxes17fEKEtgnDZAJO9gcdOmQM+6+0wDj9a7PIynC9kPl7kKuB2UBR0z1Pwgd3ptV1DowZSMhlIII9wR3mWcZ4Lzt4VzFW2rt3PuRtlmB8ASHJ6KwGMA53dMdT4TxmnVUpfW2FcEgNhWGCQQQfiDA2cSOdVWOhsX+8PTvPJ4hSO9qf31/fAlRIDcX0wIB1FQJ9DYn75Ip1KPnY6tjGdpDYz2zj5GBniIgIiICIiAiIgIiICIiBruJ6LxV2k9P+cd5XLuRdO2SNysVC7htJ6HOcEEZJzn3yfcy6RAplPJVK+Jksd6BfQFVAx5Tjue+e+SfeZ25To3B9nUAAY6AAAgAD4ZJ+eD6CWyIFRTlDTqQQjYAAwWJGB6fL0+XzOfeo5UofxM1nLsrEg+qjC9+mBgHHv1lriBULOTqDtwrLhQowxAA6ZwvbJ69cZ8x959XlCrLElmJz3Y9MgjC4+rj0x2wvsJbogVI8nU424ON2cBmGCF2rjr2A7D0ng8maYYBRiAMYLsQfKEGevXC/5n3lwiBTv+iNGAAhwFC4PbAbcRjt5j9b39Z8PKFBABrPRSO5ydzBn3H1LYwT7dJccRiBTxyhQCSK+vn69cgv9ZhnsfQH0HQTEnJOmBz4fTcGxgY8owgAx0C9wPfr3l1xECjtyJpCj1mhdrYzkAkYAAIYjPpPtXImjQqV0yAjbjyD7JyPT36n3wPaXefYFPXk/TjH5JThlIzk4K5I79+pLdfU5m84NwtNMmytQo9gMZPux7k9+p95tIgIiICIiAiIgIiICIiAiIgf/9k=">
            <a:extLst>
              <a:ext uri="{FF2B5EF4-FFF2-40B4-BE49-F238E27FC236}">
                <a16:creationId xmlns:a16="http://schemas.microsoft.com/office/drawing/2014/main" id="{F2F9E1DA-E9A0-3844-9661-F5CD7B2515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605471"/>
            <a:ext cx="3584192" cy="358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05C25AFC-53C8-734F-B3AE-F3A669277AB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0"/>
          <a:stretch/>
        </p:blipFill>
        <p:spPr bwMode="auto">
          <a:xfrm>
            <a:off x="7031424" y="2592361"/>
            <a:ext cx="2984936" cy="370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774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A853E1-C3B6-0542-BEC5-545AEAC9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9009"/>
            <a:ext cx="10515600" cy="1009651"/>
          </a:xfrm>
        </p:spPr>
        <p:txBody>
          <a:bodyPr/>
          <a:lstStyle/>
          <a:p>
            <a:pPr algn="ctr"/>
            <a:r>
              <a:rPr lang="en-US" b="1" dirty="0"/>
              <a:t>Lighting accessories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BCE5D3-F6EE-F74D-B5B2-7DDDD2D23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5959"/>
            <a:ext cx="10515600" cy="3171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The following will be a list of more common accessories used in theater</a:t>
            </a:r>
          </a:p>
        </p:txBody>
      </p:sp>
    </p:spTree>
    <p:extLst>
      <p:ext uri="{BB962C8B-B14F-4D97-AF65-F5344CB8AC3E}">
        <p14:creationId xmlns:p14="http://schemas.microsoft.com/office/powerpoint/2010/main" val="749454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F140DC-7E6D-6648-8A39-43F78C3E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Gel and gobo’s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182D7-9C10-7E4F-BF5A-07120672C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Gel and diffusion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09072D-D4FF-6345-802A-C97669CC7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Gobo (short for go between)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4B4175C-F113-A74F-B004-2871A41533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14" y="2505075"/>
            <a:ext cx="4605735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F3A17914-3383-1F45-956B-D721E556B23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01" y="2505075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13D1D1C6-131F-A542-852B-46DD2829F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1" t="5324" r="27778" b="7280"/>
          <a:stretch/>
        </p:blipFill>
        <p:spPr bwMode="auto">
          <a:xfrm>
            <a:off x="10059590" y="2505075"/>
            <a:ext cx="184791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33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A3C4-12CA-014E-98CD-DBEF6330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in air versus in glass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67C66-7503-4A44-84B8-7C111A584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traveling through air will not be disrupted</a:t>
            </a:r>
          </a:p>
          <a:p>
            <a:pPr lvl="1"/>
            <a:r>
              <a:rPr lang="en-US" dirty="0"/>
              <a:t>The angle from the source of light does not change</a:t>
            </a:r>
          </a:p>
          <a:p>
            <a:endParaRPr lang="en-US" dirty="0"/>
          </a:p>
          <a:p>
            <a:r>
              <a:rPr lang="en-US" dirty="0"/>
              <a:t>When glass is placed in between, the light rays are altered</a:t>
            </a:r>
          </a:p>
          <a:p>
            <a:pPr lvl="1"/>
            <a:r>
              <a:rPr lang="en-US" dirty="0"/>
              <a:t>Within the glass, an exaggerated angle of bend takes place</a:t>
            </a:r>
          </a:p>
          <a:p>
            <a:pPr lvl="1"/>
            <a:r>
              <a:rPr lang="en-US" dirty="0"/>
              <a:t>The specific amount bend is how instrument manufactures control beam angles</a:t>
            </a:r>
          </a:p>
        </p:txBody>
      </p:sp>
    </p:spTree>
    <p:extLst>
      <p:ext uri="{BB962C8B-B14F-4D97-AF65-F5344CB8AC3E}">
        <p14:creationId xmlns:p14="http://schemas.microsoft.com/office/powerpoint/2010/main" val="2822976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1D60-76EB-DA46-BBB1-303F2581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and Hats/snoots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6A6B7-E74B-754D-B5D1-C07BB0E30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5E0C1-5512-3A44-AC16-715CD8D26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Hat</a:t>
            </a:r>
          </a:p>
        </p:txBody>
      </p:sp>
      <p:pic>
        <p:nvPicPr>
          <p:cNvPr id="14338" name="Picture 2" descr="data:image/jpeg;base64,/9j/4AAQSkZJRgABAQAAAQABAAD/2wCEAAkGBxIREhASEhMVFRAXEBMQERcVEBgWFhUXFRYYFhUVFhMYHyggGBolHRUVITEhJSkrLi4uFx8zODMtNygtLisBCgoKBQUFDgUFDisZExkrKysrKysrKysrKysrKysrKysrKysrKysrKysrKysrKysrKysrKysrKysrKysrKysrK//AABEIAOEA4QMBIgACEQEDEQH/xAAcAAEAAQUBAQAAAAAAAAAAAAAABgEDBQcIAgT/xABGEAACAQIBBwgFCAkDBQAAAAAAAQIDEQQFBhIhMUFRBxMiYXGBkaEycrGzwRQjJTVCUnPwM2KCkqKjstHhNHTCCCSDk/H/xAAUAQEAAAAAAAAAAAAAAAAAAAAA/8QAFBEBAAAAAAAAAAAAAAAAAAAAAP/aAAwDAQACEQMRAD8A3iAAAAAHmckk23ZJNtvYktrPRFeVDFulkzFyi7NxjTbXCc4xl5Nga1zy5Qq+LqTp4acqOEi3GLg9GdW32nJa4xe5Lv6ohTytOErxqyVRb1KWlfre0sTTVPVqbtFd7Ubnl4FRVkrP87QNj5lcpNWnUhSxc+coSaiqkvSpt7G39qPG+tG5TkzDt6U4vYtffex0VybZZ+VYGk5O9Sn8xU4txXRffG3mBKQAAAAAAAAAAAAAAAAAAAAAAAUAAFQAAAAAw+d2SflmDxOH+1Om9D149KHmkZgAcv4JJwlCV1KMmpK2ta7rvT9h9GLqKUbatK1rp7+zajN8pWSPkeUZyirUsQudjwUpPpr9+7/bIxXdmB4w+Gsne2k0l4E55H8sczi5UJPoV46K/Ehrj4rSXgQ6nWikr7XqV/ieKFeVOpCpB2lCSnB8HF3QHUQPhyHlFYnD0K8dSqU4ztwbWtdzuu4+4AAAAAAAAAAAAAAAAAAAAAAoAAKgAAAAAAAgvLBkT5RgZVYr52hLnVx0NlTwVpfsGkpfOJS4rX27GdSVaalGUZK8WnGSexpqzTNe1eSPC3fNVq0It3UXozS7LpPzA07UwqnG17XWi+xa0kvH/JJ8z81p46vFWksPF3rTtZJL7Kl957Lbtplc6My1gJ4eUputRqSlTfR0HGoknBOzd00p8NhsjMbGKeHjT0VF0+joxVklusluAz+HoRpxjCCUYRioxS2JJWSXcXAAAAAAAAAAAAAAAAAAAAAAACgAAqAAAAAAAAAAMNnhkf5ZhK1FW5xx06Le6pDpU34pLsbNfZi5c5udKVmo1HGnVvq0W+jZrc1Jq7Zto1DnNk5YbH1oa1Rq/wDeUUuLfz0exS12/XQG3gY/IWOVehTne7cUn222mQAAAAAAAAAAAAAAAAAAAAAAKAACoAAAAAAAAAAEO5Tcn6eGjiYq9TDT57Ze9J9Gsuy1pfsImJ4q01KMoyV4tOMk9jTVmgIhmPjbfNt3Uo6UXuva+rqt8CZGrMh0pYSrUw7vpYatoRb2ypelRl+413pmZy/ylUKDlTpU5VKsXoyv0IRe9Xet9yt1gTo8zmkrtpLrdjR2VM/8dWvapzUeFJaP8WuXmR3EYqdR3qTlN8Zycn4sDoepljDR9KvRT660F8RDLOGlsxFF9laD+JzmpFdIDpeFRSV001xTuejmvDYqdN3hKUHxjJxfiiSZLz9x1G16nOx4VVpfxapeYG8AQjIXKRh61o14uhPi3pU3+1tj3rvJrTqKSUotOLV007prinvA9AAAAAAAAAACgAAqAAAAAAAAAABFs7M9qGCvBfOYi2qCeqPB1JfZ7NvtMHn7n9zLlhsJJOrrjUqrWqfGMOMuL3duzVEptttttt3bbu23tbb2sDKZEzxr18qVHipRvUSpxUYqMYxi7wS3uze1tvpMymf+T9CpCutlSOjP14LV4x0f3Wa8y7F050q8dTjJXsbbhbKGT9KLvNwVSP4kN3fZx/aA16VRRFQKhFCgHpHpM8FQLqZns286sRgpLQlpUr9KnJ9B8bfdfWvMjyK3A6Czczio42np0naS/SQfpQfXxXWjLnOeSspVcNUjVpS0Zxfc1vjJb0+BvHNPOKnjqOnHo1I2jVh92XVxi9z/ALAZsAAAAAAAFAABUAAAAAAAA1/ynZ3ywy+S0G1WnC9Sa+xCV0lF/ednr3LrsbANIcrf1hL8Cl8QIdcqjwj3cC1jaCqU5xe9au0zvI5lpx53CyeuLc4d21eS8COYjGKJgcJlKeHxSrU9t7+Op/nrAnWeFGNDFVEvQn87Dsne67pKS8DAvKEeJ8uOx9fGSvN6Vm7blG+6+5bNRdoZLS9J36ti8Nr8gLqyjEuQxsXvPdPDQjsivD47S5orgBWFRPY/MuIsuC6/FlVdbHft1ea/sBeRUtwqX1bHwf51lwCtzZvIyv8AWP8ABXvDWFWairsnPJNnVgqHyiFfEU6U5yp6CqS0b20r2k9W9bwNxAt4evCpFShKMovY4yUk+9FwAAAAAAoAAKgAAAAAAAGieVbFQllKpFSWlGlShJbHfR0ra9uqSN7HNnK19b4n16HuqYHwHwY/GqKsXsoYhRTIzia7kwPVXEObsj7snZO07N30fBy79y6/At5LwOm/1U+l+s/u3831EkjFRVl+f8AUpUlFJJLVstsXYvjtPTZfwmCqVdJwhKUYLSqNRuox4u3s2uxtbNnNbCUYQqx0a85RU41ZK8bPY4R2R9vWBrLJmRMRiU3RpSmk9Fu6UU9tnJta9aLuV836+FVJ1opc5VjRhaSl0puyvwRs/JOTp4fFYuacXhq2jVSUulGqtUujwae39VFnPLJU8XDDKk4qVPGUa8tJ2vGElpWe923AayyhkWvQvzlNpLeukvIxy4rWuo3hlp040a1WVtGFOc3q+6mzU2Tsz6ksBSxcLqtV067W1OMpdBOPYk+8DENX2/8AzsZ6pzs7PufHqfWWKFfSbi1o1I+lH4rii+431PYBYyvK1N9hD4yJXlaT5p32rU/7kSjuA6I/6ffq+tw+VzsuHQgbPNZf9P6+jqn+7qf0QNmgAAAAAFAABUAAAAAAAA5u5WV9L4n1qHuqZ0ic38q31vifXoe6pgQrLGJvJox+Hi5NJa5SaUSmJleT7X7TJ5v4dSbk73T0Fq1a1du/G2rvAzmCoKEElwsnx4y73r8D78l4KWIqwpRai5Ss5SdoxW+Tf5u7LefLJm1cwchxo4XnKkU6lZKTTWyn9iPeul+0uAGeyVkulhaKo049G3Sb9Kbe2UuLf+DKZMyJGEbKKhC7loR1a3rb6r9RfyTg1FKVktXQSWpLjYyQFmnhYR2RXhfzZ6lh4PbGP7qLgAxOUMixnGUUk4yi4zhLXGUWrOOsxWMxNOhQqSqJQp0qbclZJRjFbLLZwsSsxeWsGmtNcLT1bU9/dqfd1Ac65ayLXjBY+cXCdabq04W9Cm/Qi1xa12KYWuqkVNb9vU96NscoXNvBVKlRpWipR46W5LizSeRJyjOdOS0brTjF7U+D7vYBkcoUdOnJLbo2Xbu89XeQuO4ntr3RC8fT0atSK2aTa7JJSXtA6G5Al9GS68VV9kDZJrrkGX0Wv9zW9qRsUAAAAAAoAAKgAAAAAAAHOHKt9cYn16HuqZ0ec4cq31xifXoe6pga2qek+1+0k2QqWjSi97Tl+8/7RiRettl2v2kywkNGEVwUV4RS+AGRyLgflGIoUfv1FF+qtcn+6mb0wlBuUYN3V/u2tFbtXUrGpOTlwWM05yUYwo1JpyaSu7Q2vqmzcmRJqcnNO60NT7X/AIAzFgVAAAADzVgpJxexpp9+o9ACGVMm06klOrFSqUk1Tu21GV5pyUdmlq22uaFyrDm8c1wrTh3aTXxN/wBevNOrzcVKTnN9KWjFK+1uze1vYtzOfs4o/wDfSu25/KG5W9FPT2RXDrYGWRFMvxtW7YJ+DlH/AIolW8i+cL+eX4a/rmB0FyFxtkqn1167/iNgkC5EFbJND8Ws/wCYyegAAAAAFAABUAAAAAAAA5u5V39MYn16HuqZ0ic2crH1xifXoe6pga5xG2Xa/iTSk+iiG4iOt9r9pLMnz0qUH+rH2Je1MCacl6Txc7pN/JpuN1sanDWuBt7I8unNb2vZY0Vmhjp0cXSlTipTlpUUnLRTdRWjeW5aWi+43JkhVKWi601OppNzajoxSerRittkt71vX2IJRcXCYAXFwAFy3iK6hGUnsSb7eouGHy5XvaktbunPu2J+T8OKAw9WpzdKpUk9ei5N+Lv3tt95z0qvPYtz2rnJT9r9rRt7lJx8MPhZ2/Sy1J72akyFSb06ktr6K1ePw8AMwiI5XnevPq0Y+CV/O5Kq1RRjJvYk2+xa35JkLlNybk9rbk+1u4HTfIsvonDetWf8yROSFcjcbZIwn/lf8yRNQAAAAACgAAqAAAAAAAAc1crL+mMT+JQ91TOlTmnlbf0xifXoe6pgQTFQ1vtZmM3q14OO+La7nrX/ACPmyhh7Ns+bJtfmqib9F9F/B9zAk8ZOLUou0k1KL4NO6ZtuOdsJ0sE6cOcxGImoc2pW0XF2rSk90YpSfWrcTUbM5mXlqGDxCqVIpwlHmpSteUE2npR6tSut6A3lgMao9Cfo/ZfDqZlSA5w5fVJ4KNFRqyxOIp0odLVoNpzmmuEbmdhipUk2pWik277Elv17AJCDCUsrylFSjoyi0pRaV001dNNPWj51lJ1ZVIKonKDSqRjqcdJXV1t1oDKY7KKheMOlPyXbx7CO4+c6cJVFKN1eUtLWpb9ctq/O0+TOXKE8JT5+FpQg9KtTsrzhv0HumtbW57DXOeeezxSVLCtuEkm5LVZP4+wCP535fllGuoxTildNN30WtutbV1laNNRSitiVkfNgsKqS4yfpP4LqPpvuW1/m4HxZcq/NSS36v7+aS7mRtbiQZfVoW7DALcB1FyQq2ScF6s3/ADJExIjyTq2ScD+E3/HIlwAAAAABQAAVAAAAAAAAOaOVz64xXr0PdUzpc5n5W39MYr16HuqYGKxVHSuYTF4WxI5I+avQuB8mSMbdc3L0ktXWl8V7DJswtfBa7rbe6e9H1YXGtdGpt47n28H5dgGeyPlSWHrUKrXOKk5unCUnox5xaMnHgyd4/PnC18LiIdOFWVCpGMZQbu3FpJSjfzsa0vcoBtDM7OLD0sBg4TqKM4YeEJRcZXTirWasYHKedsaOUufw6lOnUwzpV7RcVpRd6cryXd2NkNKgZbODOCvi7xlPQpvU4w2tdct5hsPRjBaMVZe3tZ7Edezx3Aer+J7prxKwgl1s9JAYrOD0TArcZ/L/AKJgUtgHVHJYvonJ/wCAn/EyVEX5L1bJWTv9tH4koAAAAAAKAACoAAAAAAABzPyt/XGL9eh7qmdMHN/K9gqkcq15yhKMKk6LpScWoztTpxejLY7NNdwGLZ5aJvQ5LsoS28zBfrVW/KMWZPD8kVZ+niaceOjTlLzbiBrKUC3OgjcuH5I6C/SYmpL1YRj7bmSocl+T4+kqs/Wqtf0pAaGjQtsf9j3rW9HRNDMXJ0NmFg/X0p/1NmTw2Q8LT/R4ejH1aMF5pAc00KFSbtCLk/1YuXsZlMNmvjqno4at/wCmS85Kx0jGKWpKy6ioGgsLydZQnb5i3r1ILyvqMth+SzGv0pUYL15PyUTc4A1Vh+SOf28VFerRb83JGSock2GXp160vVUI+1M2GAITHktyb9uFSp61aX/Gx82WeSLJtaNqUJYeaWqVOTafrQndPyfWT8AY3NvJKweFw+GUtNUqUaelo6Olbfo3duy5kgAAAAAACgAAAAAAAAAAES5UP9C/x6HvEABLQAAAAAAAAAAAAAAAAAAAAAAAAAAAAH//2Q==">
            <a:extLst>
              <a:ext uri="{FF2B5EF4-FFF2-40B4-BE49-F238E27FC236}">
                <a16:creationId xmlns:a16="http://schemas.microsoft.com/office/drawing/2014/main" id="{AE511780-4668-234E-9201-42A591989F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2505075"/>
            <a:ext cx="3684587" cy="36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55AA1200-7C81-364E-B1C8-7F25FD2B549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46" y="2566030"/>
            <a:ext cx="2348049" cy="23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FB3298D6-89DC-F24B-8F69-C283CA5A1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459" y="3558356"/>
            <a:ext cx="2348049" cy="23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26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8F10-D139-A849-AC43-C83240D2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Doors and scrollers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5FDA4-885A-164E-BF38-87A7C0313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Barn doors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5AD7C-3F05-804B-8128-694B66D15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Color scroller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3E8F6DA-2B33-F44B-BB33-3711F8F44AB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78" y="2505075"/>
            <a:ext cx="4334809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63EC86CA-46AC-384F-A17A-D2035627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06" y="956442"/>
            <a:ext cx="3309085" cy="173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19A938AE-9C86-A649-BEA2-B67B67095E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6" y="2505075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34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28BA8-AD79-C64E-A8EA-2C0B80E8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Rotators and Mirrors (intelligent)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D6EFC-3C7D-FA42-A147-9F0F3A02E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Gobo rotator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EBB32-E189-8B4F-90F6-33CAE40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Moving mirror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60A40D8-1AD6-EE4E-A734-0943E0101B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t="25075" r="16131" b="27488"/>
          <a:stretch/>
        </p:blipFill>
        <p:spPr bwMode="auto">
          <a:xfrm>
            <a:off x="836612" y="2627586"/>
            <a:ext cx="4668628" cy="32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A1DC3E47-4A8E-B340-8208-454D7EE078B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8" b="10800"/>
          <a:stretch/>
        </p:blipFill>
        <p:spPr bwMode="auto">
          <a:xfrm>
            <a:off x="6241110" y="2627586"/>
            <a:ext cx="4118751" cy="32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4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C331-7186-6542-A6B4-8A1AE8A3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D5C44-BC92-114C-89F4-1A2310261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Plano-convex lens</a:t>
            </a:r>
          </a:p>
          <a:p>
            <a:pPr lvl="1"/>
            <a:r>
              <a:rPr lang="en-US" dirty="0"/>
              <a:t>A “D” shape, with one flat side and convex side</a:t>
            </a:r>
          </a:p>
          <a:p>
            <a:r>
              <a:rPr lang="en-US" dirty="0"/>
              <a:t>Bi-convex lens</a:t>
            </a:r>
          </a:p>
          <a:p>
            <a:pPr lvl="1"/>
            <a:r>
              <a:rPr lang="en-US" dirty="0"/>
              <a:t>A lens with both convex sides, appears to be bulging “( )”</a:t>
            </a:r>
          </a:p>
          <a:p>
            <a:r>
              <a:rPr lang="en-US" dirty="0"/>
              <a:t>Convex-concave lens</a:t>
            </a:r>
          </a:p>
          <a:p>
            <a:pPr lvl="1"/>
            <a:r>
              <a:rPr lang="en-US" dirty="0"/>
              <a:t>Has one convex </a:t>
            </a:r>
            <a:r>
              <a:rPr lang="en-US"/>
              <a:t>and one </a:t>
            </a:r>
            <a:r>
              <a:rPr lang="en-US" dirty="0"/>
              <a:t>concave side</a:t>
            </a:r>
          </a:p>
          <a:p>
            <a:r>
              <a:rPr lang="en-US" dirty="0"/>
              <a:t>Fresnel lens</a:t>
            </a:r>
          </a:p>
          <a:p>
            <a:pPr lvl="1"/>
            <a:r>
              <a:rPr lang="en-US" dirty="0"/>
              <a:t>A modified plano-convex lens redesigned to reduce</a:t>
            </a:r>
          </a:p>
          <a:p>
            <a:pPr marL="457200" lvl="1" indent="0">
              <a:buNone/>
            </a:pPr>
            <a:r>
              <a:rPr lang="en-US" dirty="0"/>
              <a:t>   lens thickness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40B9B3-E0E1-BF43-B022-1E64253B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927" y="3429000"/>
            <a:ext cx="2527388" cy="324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18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DE98-61E9-3E4E-9DDB-212A4B97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conventional?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0911C-7F66-D14E-B44D-381C015C5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conventional fixture is one that uses a Tungsten-halogen lamp</a:t>
            </a:r>
          </a:p>
          <a:p>
            <a:pPr lvl="1"/>
            <a:r>
              <a:rPr lang="en-US" dirty="0"/>
              <a:t>These have been around for a long time</a:t>
            </a:r>
          </a:p>
          <a:p>
            <a:pPr lvl="1"/>
            <a:r>
              <a:rPr lang="en-US" dirty="0"/>
              <a:t>Known to get hot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6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57CDDC-38C2-FF46-A2A0-AFFEE23919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"/>
          <a:stretch/>
        </p:blipFill>
        <p:spPr bwMode="auto">
          <a:xfrm>
            <a:off x="3171496" y="207247"/>
            <a:ext cx="8770883" cy="644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4DC093-01ED-C949-B884-276C01B063F9}"/>
              </a:ext>
            </a:extLst>
          </p:cNvPr>
          <p:cNvSpPr txBox="1"/>
          <p:nvPr/>
        </p:nvSpPr>
        <p:spPr>
          <a:xfrm>
            <a:off x="525516" y="683173"/>
            <a:ext cx="21541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Incandescent</a:t>
            </a:r>
          </a:p>
          <a:p>
            <a:r>
              <a:rPr lang="en-US" sz="2800" b="1" dirty="0"/>
              <a:t>lamp</a:t>
            </a:r>
          </a:p>
        </p:txBody>
      </p:sp>
    </p:spTree>
    <p:extLst>
      <p:ext uri="{BB962C8B-B14F-4D97-AF65-F5344CB8AC3E}">
        <p14:creationId xmlns:p14="http://schemas.microsoft.com/office/powerpoint/2010/main" val="86014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4DC093-01ED-C949-B884-276C01B063F9}"/>
              </a:ext>
            </a:extLst>
          </p:cNvPr>
          <p:cNvSpPr txBox="1"/>
          <p:nvPr/>
        </p:nvSpPr>
        <p:spPr>
          <a:xfrm>
            <a:off x="357353" y="840829"/>
            <a:ext cx="2832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Tungsten-halogen</a:t>
            </a:r>
          </a:p>
          <a:p>
            <a:r>
              <a:rPr lang="en-US" sz="2800" b="1" dirty="0"/>
              <a:t>lamp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DB9A68C-9930-2D46-9BCA-9DE1B7E848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58"/>
          <a:stretch/>
        </p:blipFill>
        <p:spPr bwMode="auto">
          <a:xfrm>
            <a:off x="3520485" y="231848"/>
            <a:ext cx="5791966" cy="63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8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1C56-884C-CC44-B87C-B6AFC7C9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Lamp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6A43E-5597-964B-AF4B-95F141B02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lamp life is NOT when the amount of time until the lamp burns out, but the amount of time until the light being emitted is only 60%</a:t>
            </a:r>
          </a:p>
          <a:p>
            <a:r>
              <a:rPr lang="en-US" dirty="0"/>
              <a:t>Most conventional lamps have a lifespan &lt; 2,000 hours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Right before a lamp blows, it often will appear brighter,</a:t>
            </a:r>
          </a:p>
          <a:p>
            <a:pPr marL="0" indent="0" algn="ctr">
              <a:buNone/>
            </a:pPr>
            <a:r>
              <a:rPr lang="en-US" dirty="0"/>
              <a:t>why do you think that is?</a:t>
            </a:r>
          </a:p>
        </p:txBody>
      </p:sp>
    </p:spTree>
    <p:extLst>
      <p:ext uri="{BB962C8B-B14F-4D97-AF65-F5344CB8AC3E}">
        <p14:creationId xmlns:p14="http://schemas.microsoft.com/office/powerpoint/2010/main" val="106199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1109-626B-7240-92C1-5C29D0AA5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source lamps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273C5-F3E4-454F-9357-C0A52EEA6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4710" cy="4351338"/>
          </a:xfrm>
        </p:spPr>
        <p:txBody>
          <a:bodyPr/>
          <a:lstStyle/>
          <a:p>
            <a:r>
              <a:rPr lang="en-US" dirty="0"/>
              <a:t>Light generated is from a electrical arc jumping between 2 electrodes</a:t>
            </a:r>
          </a:p>
          <a:p>
            <a:pPr lvl="1"/>
            <a:r>
              <a:rPr lang="en-US" dirty="0"/>
              <a:t>In the same way that light is emitted from a welder</a:t>
            </a:r>
          </a:p>
          <a:p>
            <a:r>
              <a:rPr lang="en-US" dirty="0"/>
              <a:t>Regularly very blue-white in color</a:t>
            </a:r>
          </a:p>
          <a:p>
            <a:r>
              <a:rPr lang="en-US" dirty="0"/>
              <a:t>Frequently found in projectors</a:t>
            </a:r>
          </a:p>
          <a:p>
            <a:r>
              <a:rPr lang="en-US" dirty="0"/>
              <a:t>NOT Dimmable</a:t>
            </a:r>
          </a:p>
          <a:p>
            <a:pPr lvl="1"/>
            <a:r>
              <a:rPr lang="en-US" dirty="0"/>
              <a:t>Needs a physical shutter or dowser</a:t>
            </a:r>
          </a:p>
          <a:p>
            <a:r>
              <a:rPr lang="en-US" dirty="0"/>
              <a:t>Often have a warm-up period and can’t be immediately turned back on</a:t>
            </a:r>
          </a:p>
        </p:txBody>
      </p:sp>
    </p:spTree>
    <p:extLst>
      <p:ext uri="{BB962C8B-B14F-4D97-AF65-F5344CB8AC3E}">
        <p14:creationId xmlns:p14="http://schemas.microsoft.com/office/powerpoint/2010/main" val="1013852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19574</TotalTime>
  <Words>955</Words>
  <Application>Microsoft Macintosh PowerPoint</Application>
  <PresentationFormat>Widescreen</PresentationFormat>
  <Paragraphs>159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Introduction to Stage Lights</vt:lpstr>
      <vt:lpstr>Lenses</vt:lpstr>
      <vt:lpstr>Light in air versus in glass</vt:lpstr>
      <vt:lpstr>Lens types</vt:lpstr>
      <vt:lpstr>What is a conventional?</vt:lpstr>
      <vt:lpstr>PowerPoint Presentation</vt:lpstr>
      <vt:lpstr>PowerPoint Presentation</vt:lpstr>
      <vt:lpstr>Lamp life</vt:lpstr>
      <vt:lpstr>Arc source lamps</vt:lpstr>
      <vt:lpstr>Color temperature</vt:lpstr>
      <vt:lpstr>Reflectors </vt:lpstr>
      <vt:lpstr>Reflectors continued</vt:lpstr>
      <vt:lpstr>Spotlight vs Wash light</vt:lpstr>
      <vt:lpstr>Lighting Instruments</vt:lpstr>
      <vt:lpstr>Concept: Field angle vs Beam angle</vt:lpstr>
      <vt:lpstr>PowerPoint Presentation</vt:lpstr>
      <vt:lpstr>Ellipsoidal Reflector Spotlight (ERS)</vt:lpstr>
      <vt:lpstr>Beam/Field angles for ETC Source Four ERS</vt:lpstr>
      <vt:lpstr>Concept: flat and peak field of light</vt:lpstr>
      <vt:lpstr>Fresnel light</vt:lpstr>
      <vt:lpstr>Fresnel spot and flood</vt:lpstr>
      <vt:lpstr>Par can</vt:lpstr>
      <vt:lpstr>Strip lights</vt:lpstr>
      <vt:lpstr>Cyc lights</vt:lpstr>
      <vt:lpstr>Cyc and ground row combined</vt:lpstr>
      <vt:lpstr>Follow Spotlights</vt:lpstr>
      <vt:lpstr>Booms and Ladders</vt:lpstr>
      <vt:lpstr>Lighting accessories</vt:lpstr>
      <vt:lpstr>Gel and gobo’s</vt:lpstr>
      <vt:lpstr>Iris and Hats/snoots</vt:lpstr>
      <vt:lpstr>Doors and scrollers</vt:lpstr>
      <vt:lpstr>Rotators and Mirrors (intelligent)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Stage Lights</dc:title>
  <dc:creator>Lettow, Brandon C.</dc:creator>
  <cp:lastModifiedBy>Lettow, Brandon C.</cp:lastModifiedBy>
  <cp:revision>15</cp:revision>
  <dcterms:created xsi:type="dcterms:W3CDTF">2022-01-12T12:13:24Z</dcterms:created>
  <dcterms:modified xsi:type="dcterms:W3CDTF">2022-02-02T13:16:30Z</dcterms:modified>
</cp:coreProperties>
</file>