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25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584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54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651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042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0347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76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392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11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97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78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0322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B5F0C-71C2-744A-8D33-5F255D607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933451"/>
            <a:ext cx="5737654" cy="2576512"/>
          </a:xfrm>
        </p:spPr>
        <p:txBody>
          <a:bodyPr>
            <a:normAutofit fontScale="90000"/>
          </a:bodyPr>
          <a:lstStyle/>
          <a:p>
            <a:pPr algn="l"/>
            <a:r>
              <a:rPr lang="en-US" sz="8000" b="1" dirty="0">
                <a:ln w="19050">
                  <a:solidFill>
                    <a:schemeClr val="bg1"/>
                  </a:solidFill>
                </a:ln>
                <a:solidFill>
                  <a:srgbClr val="FFFFFF"/>
                </a:solidFill>
              </a:rPr>
              <a:t>Introduction to Stage Lights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067993-7673-FB42-B2F6-1DCDD4C6E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8382000" cy="1338471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Module 1 – Lighting team and Theory</a:t>
            </a:r>
          </a:p>
        </p:txBody>
      </p:sp>
    </p:spTree>
    <p:extLst>
      <p:ext uri="{BB962C8B-B14F-4D97-AF65-F5344CB8AC3E}">
        <p14:creationId xmlns:p14="http://schemas.microsoft.com/office/powerpoint/2010/main" val="1769694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C5830-191D-2C43-8CD4-D6E11F8A5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3EB86-2D51-2E43-9538-3E9408AAFF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Fluent with the operations of a lighting control board</a:t>
            </a:r>
          </a:p>
          <a:p>
            <a:r>
              <a:rPr lang="en-US" dirty="0"/>
              <a:t>Has clear communication with Lighting designer</a:t>
            </a:r>
          </a:p>
          <a:p>
            <a:r>
              <a:rPr lang="en-US" dirty="0"/>
              <a:t>Can interpret lighting paperwork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FE1DB5-943D-E24F-894B-A7E32CBEECA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Programmers may run the show for one-off productions</a:t>
            </a:r>
          </a:p>
          <a:p>
            <a:pPr lvl="1"/>
            <a:r>
              <a:rPr lang="en-US" dirty="0"/>
              <a:t>Familiarity with lighting board and hung light plot</a:t>
            </a:r>
          </a:p>
        </p:txBody>
      </p:sp>
    </p:spTree>
    <p:extLst>
      <p:ext uri="{BB962C8B-B14F-4D97-AF65-F5344CB8AC3E}">
        <p14:creationId xmlns:p14="http://schemas.microsoft.com/office/powerpoint/2010/main" val="3977246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B5DC1-AA5E-FC4F-86D5-B8CA8E974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 Electrician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EA411-0582-5E4A-8960-CA9777AD37F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Interprets lighting paperwork</a:t>
            </a:r>
          </a:p>
          <a:p>
            <a:r>
              <a:rPr lang="en-US" dirty="0"/>
              <a:t>Leads a lighting hang call</a:t>
            </a:r>
          </a:p>
          <a:p>
            <a:r>
              <a:rPr lang="en-US" dirty="0"/>
              <a:t>Troubleshoots electrical problems</a:t>
            </a:r>
          </a:p>
          <a:p>
            <a:r>
              <a:rPr lang="en-US" dirty="0"/>
              <a:t>Supervises electricians and run crew (lighting area)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082FE4-A696-AB40-84C8-601E7CC682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78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CB013-148C-7048-A3B8-483712C33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Electrician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DBF55-22F7-4141-BCB1-8D2FEFC05D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Works under the ME</a:t>
            </a:r>
          </a:p>
          <a:p>
            <a:r>
              <a:rPr lang="en-US" dirty="0"/>
              <a:t>Can read a light plot</a:t>
            </a:r>
          </a:p>
          <a:p>
            <a:r>
              <a:rPr lang="en-US" dirty="0"/>
              <a:t>Differentiates different lighting instruments</a:t>
            </a:r>
          </a:p>
          <a:p>
            <a:r>
              <a:rPr lang="en-US" dirty="0"/>
              <a:t>Able to hang, circuit, focus and address an instrument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B9A283-8183-B44B-992E-88E54DDB9C4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190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1DC48-3347-194E-8384-9477E0E22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crew (lighting area)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C050F-567F-4647-82A3-CD5436BBEC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Usually in one of two areas</a:t>
            </a:r>
          </a:p>
          <a:p>
            <a:pPr lvl="1"/>
            <a:r>
              <a:rPr lang="en-US" dirty="0"/>
              <a:t>Board operator</a:t>
            </a:r>
          </a:p>
          <a:p>
            <a:pPr lvl="2"/>
            <a:r>
              <a:rPr lang="en-US" dirty="0"/>
              <a:t>Checks that all lights operate</a:t>
            </a:r>
          </a:p>
          <a:p>
            <a:pPr lvl="2"/>
            <a:r>
              <a:rPr lang="en-US" dirty="0"/>
              <a:t>Takes cues from SM</a:t>
            </a:r>
          </a:p>
          <a:p>
            <a:pPr lvl="1"/>
            <a:r>
              <a:rPr lang="en-US" dirty="0"/>
              <a:t>Follow spot operator</a:t>
            </a:r>
          </a:p>
          <a:p>
            <a:pPr lvl="2"/>
            <a:r>
              <a:rPr lang="en-US" dirty="0"/>
              <a:t>Manually manipulates a spotlight during a show</a:t>
            </a:r>
          </a:p>
          <a:p>
            <a:pPr lvl="2"/>
            <a:r>
              <a:rPr lang="en-US" dirty="0"/>
              <a:t>Takes cues from SM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42DC6A-CE34-C34D-8066-7957D694FAF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51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4FDF9-CDD8-0E41-927A-26EDFCA84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electricity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595AE-8E69-A74D-915E-EBF590C7D0E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Movement of electrons</a:t>
            </a:r>
          </a:p>
          <a:p>
            <a:pPr lvl="1"/>
            <a:r>
              <a:rPr lang="en-US" dirty="0"/>
              <a:t>Electrons flow from negative to positive</a:t>
            </a:r>
          </a:p>
          <a:p>
            <a:r>
              <a:rPr lang="en-US" dirty="0"/>
              <a:t>Coper wire has loose electron structure</a:t>
            </a:r>
          </a:p>
          <a:p>
            <a:pPr lvl="1"/>
            <a:r>
              <a:rPr lang="en-US" dirty="0"/>
              <a:t>Makes for efficient electron flow</a:t>
            </a:r>
          </a:p>
          <a:p>
            <a:pPr lvl="1"/>
            <a:r>
              <a:rPr lang="en-US" dirty="0"/>
              <a:t>Other good conductors</a:t>
            </a:r>
          </a:p>
          <a:p>
            <a:pPr lvl="2"/>
            <a:r>
              <a:rPr lang="en-US" dirty="0"/>
              <a:t>Aluminum, Gold, and Silver</a:t>
            </a:r>
          </a:p>
        </p:txBody>
      </p:sp>
      <p:pic>
        <p:nvPicPr>
          <p:cNvPr id="1026" name="Picture 2" descr="data:image/jpeg;base64,/9j/4AAQSkZJRgABAQAAAQABAAD/2wCEAAoHCBIVERUSEhIZGBgYEhgYGhkSGBIZHBgcGBgZGRkaHhgcITElHh8rHxgaJzgmKzA1NTU3GiQ7QDs0Py40NT8BDAwMEA8QHhISHjUkISM0PzQ0MTE0MTQ0NDQxNDQ0NDQ0NDQ0NDE0MTQ0NDQ0NDQ0NDE0NDQ1NDQ0MTQ0MTE0NP/AABEIAIsBaQMBIgACEQEDEQH/xAAbAAEAAgMBAQAAAAAAAAAAAAAABAUCBgcDAf/EAEQQAAICAQIEAwUDCQYDCQAAAAECAAMRBBIFITFBE1FhBiJScYEykaEUM0Jyc4KSorEHFSNDYtE0g8FTY7KzwsPh8PH/xAAZAQEBAQEBAQAAAAAAAAAAAAAAAgEDBAX/xAAgEQEBAAIDAQEAAwEAAAAAAAAAAQIREiExAwRBcYET/9oADAMBAAIRAxEAPwDr0REBERAREQEREBERAREQEREBERAREQEREBERAREQEREBERAREQEREBERAREQEREBERAREQEREBERAREQEEyLxDXJSoZskk7UVBlnY9FVe5/AAEnAErG0j3+9qvs9RQhyg8t5/wAxvQ+6PI4zNk2y3STZxtGJXT1teQcEpgID62t7p+S7j6TyL6x+tlVQ8q0axv43Kj+WTVQAAAYAGAByA+kyxN4p5VXfkVp+1rLz+qNMo/lrj8iuH2dZcP1hpmH41yxxGJuobqAH1idLKrR5Or1t/GhYfyz0XjiKduoRqD0zZgoflauV+jYPpJeJqv8AaBqmTRuq8t+FPyLAH8DHHZyrLU+3SFzXpaTaAcb2bYp/VGCSPXlLPh/tGGZUvqNTMcK2dyMT0G7AwT6/fOWcF4ga9pWsv5hWRcY/WImy8d9phfpNj0msryG5q2J5dQUJxO1+c6kn+omd7tv+OmxIXBL3fSUWP9p6EZvUlASZNnmrsREQEREBERAREQEREBERAREQEREBERASPq9dVUAbbETPTeyrn5Z6z1ufarN5AmcY1PGHbXWW2KHYPhVdtoCDoAcHH3d5WGPKpyy4x2arUI6b0dWX4lYEcuvMSvfjSNyoR7j8VeAg/wCYxCn93cfSajwbW16vWFBUAgo3vWrM1e9SoUkclc82xkf0m7BZtx1WTLcRDbrG701+gWy0/wARKD8J8NGoPXWOP1K9OB/Mp/rJuJ9xGobqDs1Q+zqg37Sqs/8AgKzIa3VJ9ulLB50Ptb+B+X88mYnzEahyppOJVWNsViHAyUsBRh67W5keoyPWfG4rpw/hm+sPnG0umQfLGesoPbR9ukchQWAJU45oQPtKeoYeYmjezfGa6gQ9KOpB3Mz8xkczt28zn1m44b2XPTskSh9itW9miV2zje6oT1KK5C/QdPpL6RZq6VLubIiJjSR9dq0qrax84GOQ5liThVUd2JIAHmZIlGzePqS3+Xp2Kr5NaR77+uwHaPUv5CbGW6fdFpXLm+/BtYYAHNakPPYn4bm/SPoABYAQJkBKQAT7iBMgsDHEYmYSNsNYYlT7Q8MGopavHYy4KzEwxw7V8G1NLkBGYZ5FQT946iT+FezOs1B3PWQi8yHOwvjmUXyJHLJ6ZnXnqU9VB+YEbQOk6c7rSeM3tnw/UV2VK1f2NuAMYK490qR2KkYI7YkmUlZ8DUg/5eobaw7LcB7rem9RtPqq+Zl3ONdZSIiY0iIgIiICIiAiIgIiICIiAiIgIJn0zk3tZx17dYa33GpMYRce+e5IJAJ+fTErHHldJyvGbdN4jrFrr3Y3ljsRFIy7nOFH3Ek9gCe003Vew9dh32P77HLFMgAn9FR8I6DPOeXCuJaf8q0q6etkLh0dH28vdLFwASAfcHMdpu4Erjxqd7VvA+CU6VClS82OWY82Yjpk/wDSWTsACT0EyAlbxSxnR6qV3OB7x6KnfBPdsfoj0zjImWik03tRbqLzXpK02Btu+3cd+OWQARtH3y80nFa23pYyI6NtdWZcZ6gqT1B/6Gcjfh99D7PCd8E7Snif+k9fnOieyPCL1puu1AxZdjCnBKqoO3PqSx/CdLMddJm99mq9q92oOn0tauVOGd2O3PkoHX55l3otczO1NiBLUUMVB3AqejKf6jtkTkvFdBdRqH/w3KmwsChdSCe2UIPebf7HaXWGxtZYhx4fholjEO65ViwLd/cUDd1yeY6xZNbJvbcNbpVsQo3QzU1/s/0/ibmJ25ztUkA/7fSbjp71ddyHlnByCCCOqkHmCPIz0InOXSlZSBpcbBjTnAZe1J6b18kP6Q6D7XxS8DDOM85p3t1xR6NKRWcM+F3fCpOD9ccvrNW4Hr9Klblq3WwKStoKgBh094Nu/CVMOXZy1061Eg8C1jXaWm5h7z1Kxx5kcyPQ9frJ056dEXimr8Kiy0DJRCVHxN0RfqxA+si8O0vh1JXnJVfeb4mPN2PqWJP1nzjxz+T19n1SZ+VYa3+tYkoTYnJ9EyE+CZCalkqz1RIrWRuL8Tr01LXWnCqOg6k9gB5kzLVY423UTdojaJymz2t12ps9x/BTPJawpOO25iMk/LAl1peJ6+hRY7m5O6uFBx32sBkH55nC/bHenuy/DnjJuzd/jbeXSeLLHDtcl9S21nKsMjzHYgjsQcg/KerrO8rw5Sy6qOZiZmZiZqUPiWl8Sp6wcMVyrfC6ncjfRgD9JM4bqvFprtxgugJHwtj3l+hyPpMTIvADhb6/g1TgfJwt3/uGZVYrWIiSoiIgIiICIiAiIgIiICIiAiIgJz72u9kN9gtrbBexUHnlz+IAyfoZ0GVvEfevoT4RZZ9VVUH4WtNxtl6ZfFB7MeylemY2sxewqVDN0UHrgeZ85tAmImYl22+oiLrLG92tDh3zg8jsUY3vg+WQB6sO2ZJ0umVFCIMAfMk55kknmSTzJPWRtEN1ltn+sVr+qnX+dn+4SyrWS2PMaRCdxUZ88CSAgkfiGtrpqa21gqqMkn/7zPpNHX2+sts26ehQDnb4zHcwHfavT7zIyyk9d/n8M/pu4zqN6s0dZOSgJ8yBPprxyAlPwj2gFr+Danh2kEgZyGA67Ty5454P485fERjlLNxGfzuN1lFNrkKMb0HQf4ij9NB+lj41HMeYyPLEzIIyOYPcd56uJX8NG1Xr/wCzsKD0XAdB9EdR9J0c0Tj3CF1NZRvLvNNT2ECMHtsY1ixNyDkSrMFJ3DsM5PoDOjmR9VVvrdPiRl+8ETZbPGan8p9VaoqooAVQFAHQADAAmU8NBdvqrs+OtG/iUH/rPec3RVcW/P6X9pYfr4Tf7mShIvGxh9NZ2XUgH5PW6D+ZlkoS8fEZesxPqzETIQxIqnOf7WdQ2Kq8+7vyfU7TidFraa17c8COppyvUDt2x0MjJ6Pz5zH6TK+SuT16x0rcIgOa3BJfaV908wMHM2bSe0dp0orsrVFFSbSH3lvdxzG0Y+89ZqGo0tlRKWIR25j3T9e8kcN0Op1DrVTWWzgZAIVR5lugE81wvkfeynzyyn0uXU/rTpv9l17Npr8/ZGpbb9UQkD6/1m5WSu9meDrpNKlCnJGWZviZubH5dh6ASxsaenGamnwf0ZzP6ZZTy1HafDPpmJlvOxMi8I/Pav8Aa1n6+BX/ALCSjIvAhltTZ8eqYD5VolZ/mRpmXjcfVrERJWREQEREBERAREQEREBERAREQErdT/xS/sG/F1z/AEEspScW4hTXqa99iKTVYpBIyMshUkDmB7rc5uPrMvFgJmJ402K6hkYMp6FSCD9RPYSkIvCfzZ/a3f8AnPmWtcqtAdr21/DYXH6tnv5/j8QfuyzraZVRz7+1jUP4ddY+zvBPryOPxE0HRampdRW7OU2qx90dglgJ3Z5YDHng48xu59k9q+BjVVFe4H/5j1nJ9V7FasPgV7+2ckcuY5g/M/fOWWO30/zfXD/lfnbJd77Wv98b7dEtLs5W6pFY5LHDBTnPPpkGdjE557EexDUWjU6rG9clEHMKTnLknq3M48s/KdCJjDHjHH9f0wysmPkjyslbp/z137h+u0j+gEsHMrtAd3iWdntYj9VAqA/I7Cf3p1jw1KMxmRlfreLUVHbZagfGdufe9PdHOVIxL4J/w1X7MD6DkPwk6QuCqBpaACDilBkEEE7RnmPXMmzm6IPG9M1mndUGXAD1/r1kOn8yiYaTULZWlifZdAw+TDMsZR6VfBufTn7LFrav1WObE+auc/KxfKVE5RZifRMBMgZqXqjT2V5FEzDTLGysLuF0OctWpM99Ppa0GK0C/ITEPBeZpXJ6s88XafC0wJmyJtDPhn0mYGax4azUrXW9jfZRGY/ujOPnPXgulavT1o/29u58fG5Lv/MxkDUr416UD7KFbbfLCnNafvOu7Hkh85eTKrGERElRERAREQEREBERAREQEREBERAjcSvKUu46qpInGuHcYdNQ9tiI7mxi3jOy9+QyFbl2+k7ZZWGUqwyCMGabrf7P6LLN+4gE8wMgy8Mpj6nKW+HsjxLx79SyLtrzWQF+yHO7dj6AZ+k2sSp4Ho006tpUULsbcCB9tHyVc+Z5FT6oe2Jaibbu7iZNdIusUqy3ICdoKuqgksh5nA7sp94fvAdZPptDKGUgggEEHIIPQgzAGQzS9ZLUjcpJLVkgczzLITyUnup5E8/dOScat1aZ8pWafiFbnZu2v8D+6/8ACeo9Rkesl7pmm7SCwnk7zxstCgsxAA6liAB9TILa5n5ULu/1tkIPUHq/yXl5kRotZa+5jiqs4dx1H6CdGf59h5nHYGe9aKiqijCqoUAdgBgCeem0wQHmWZjlnbGWPr5AdgOQnqTNSjcQuKVu69QvKck4Pxh67mssrR3NjF/Gdl559FOf/idgsQMCpGQRiaavsXTqLXtztQPsBXkXK8nbl2z7uf8ASfSVjlMfWXHfiz9iOIm99UyLtq8RCgHQMwJcD6bT9ZtkicM4dXp6lqqQKi9h3J6knuT5yXOeXddMeoSHxTQ+LWArbHRt9b4zsYAgZHdSCVI7gmTImNVOg1e8EMux0O2xCclG+fdT1DdxJgM8eI8P3kWVNstQYV8ZDDrsdf0kP3jqJG0uvy3hWr4duPsMchwOrI/Rl+XMdwJUu02aWAM+5mGZ9zNSyzGZjmMwMsz4TPmZ8zA+kyFxDV+GFVF32OdqJnG5vMnsg6luw9cCYanX4fwql8S3H2FOAgPRnfoi/iewMl8N4fsJsdt9rjDPjAA67EX9FB5dT1JJmW6VJtnwvQ+EhBbdY7F7Hxjexxk47AAAAdgAJMiJKiIiAiIgIiICIiAiIgIiICIiAiIgIiIELiWlZgLK8eImdueQcHG6tj2DYHPsQp7YnlpdSrruXI5kMrcmRh1Vh2IllK/XaBi3i0kLZgBg2dtgHRXx0Pk45j1HKbLpNm3sDMgZC0utV2NZBR1GWrswGHqOzL/qXIkoGUkuqR12uisPJwGH3GR/7uq7Bl9Ee1B9ysBJOYzA8E4fSCG8NSw6M+XYfJmyZJJmOYzA+kzEmCZXDUveSmmPu5w15GUXzCA/bf1+yO+cbYPWWpsax/yeo4OAbLB/loewPxsOg7fa7AG3pqVEVEUKqqFUDoABgCeei0iVJsQcskkk5ZmPVmbux857ybdrk0RETGkREBPDV6Ou1NliB1znB7EdCCOan1HOY36+pHFb2KrlGcKxwSqfabHkO5nrpdQlla2VuHRxlWU5VgehB7iBVnQaiv8AM2CxeyakkMPQXKCT+8pPrMDxFk/O6e5PVU8Vfo1W44+YEtPyyvxvA3jxPD8TZzzs3bd3ljdynvN3WcYo/wC+9L3vRfSwlD9zYj++9L2uRvSslz9y5l6Z8Am7ZxUg4iz/AJrT2v6snhL9TbtOPkDM14fqLPz1grXummJ3H0NzAH+FVPrLPVamutGssdUVBlncgKo8yT0mQuUkAMCSu4AEZK/EB5cxz9Zm63jGGk0ldSbK0CLnOF7k9ST1JPmec9oxExpERAREQEREBERAREQEREBERAREQEREBERAREQI+s0VdoC2JnBypBIZT5q64ZT6gyC2j1Kfm3W1fhv9xx/zEGD9Vz5mSdNxXT2WbK7kZsMdqsCSEbY5HxBW5EjoeRk3EbNKU691/Oae5PVU8UfMGoscfMCP74o7uw9HS1T9xWXWJ95ytp4xSf3vUfsix/2dN7fiExPvj6hvzemKj4tQyIPmFTcx+RAlw7hQWY4ABJJ5AAcyTPGjWVuqOliMti7kKsDvGM5Xz5c+UzlTjEFOD7+eqsNn/dqNlX1QEl/3yR6CWiqAAAMADAA6CfcRiYoiIgIiICIiBrXHuFXW6yq2sNtTR6issr1qd9mwquG7HYcn1HrKXhfCrRbo9Luxt0FSapFdia207VvURtOPfOVPxKp8iJv8QObL7OcQKWbkPjNwyyg2eMhL3m8WK4bdlVI5g8sYxjkJa8V4Dqy7DTF1VqqvDY3P/gXePvudgzZYFMDlnO0ryBm6RA5bT+U6i3UpS9ouddYtTF02kflIPvuLC1bBBsTKJtDEAnGZb672e1Tqvhi7Br1p22Xopra2tRSg2NjYHDEDLbd3XsN8nyBrvEOGXX6bTaaxfdKL+UF9jjK18lI3DcTZtbIzzUTXU9nuImuslNl68KfSiwWjKWK/+G+4Nn3kHUZIY+mZ0SIGktwTVM6nY61fl6WCrxhurpGlNbruDdGtw20E9M9TJPsdwrV0WKdRvwdDSjl7d+bkeze3Nj1Rk5/6cdptsQEREBERAREQEREBERAREQEREBERAREQEREBMbEyrLnGVIyO2RjMyiBouj9nNSE0SW0gjR6TUVEJYq/lDWKiIEYEFBhdxZsEHGM4zIx4bq6aqKmbdql1WEdnLDU0lBSzsgPLw0dWK9zXu6sZ0OIHMDTYNfZp6nuXbY9dDbls2t+RLWhsBs3itXDPnwyN2DuOZa0+zuq8LThhbkavTvcj3oQFrpau0oUIJVztJBOWIJIB673PkDWNDw/VjhlGlcHxCypYzur7a/EJbJLe9lAFxnPvekp+H+zeqR9MDWpTTX61UYMvKu87qLNueW05yvUDGMzf4gc+X2d4h4BQlt3haJWHjZL2U3F9RcG3ct6cskhmzzAxLDgfBtVVq0dgwQWa4Nm3cNlliPphtLHkqhhgdM+s3GICIiAiJ9gf/9k=">
            <a:extLst>
              <a:ext uri="{FF2B5EF4-FFF2-40B4-BE49-F238E27FC236}">
                <a16:creationId xmlns:a16="http://schemas.microsoft.com/office/drawing/2014/main" id="{7479DB51-D3BB-D147-9216-4C0FEAF3AA4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5291" y="1690688"/>
            <a:ext cx="4908509" cy="1881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112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C7844-3B10-8B44-8290-022C2CC40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A/C and D/C current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4BB18-8EBA-0A4F-8AF4-8757C915E3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Alternating Current</a:t>
            </a:r>
          </a:p>
          <a:p>
            <a:pPr lvl="1"/>
            <a:r>
              <a:rPr lang="en-US" dirty="0"/>
              <a:t>House power</a:t>
            </a:r>
          </a:p>
          <a:p>
            <a:pPr lvl="1"/>
            <a:r>
              <a:rPr lang="en-US" dirty="0"/>
              <a:t>Flips + to – to + 60 time a second</a:t>
            </a:r>
          </a:p>
          <a:p>
            <a:pPr lvl="1"/>
            <a:r>
              <a:rPr lang="en-US" dirty="0"/>
              <a:t>Used for supplying power long distances</a:t>
            </a:r>
          </a:p>
          <a:p>
            <a:pPr lvl="1"/>
            <a:r>
              <a:rPr lang="en-US" dirty="0"/>
              <a:t>Invented by Nikola Tesla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666C40-6470-5740-B13C-7C7F94E66D4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Direct Current</a:t>
            </a:r>
          </a:p>
          <a:p>
            <a:pPr lvl="1"/>
            <a:r>
              <a:rPr lang="en-US" dirty="0"/>
              <a:t>Battery power</a:t>
            </a:r>
          </a:p>
          <a:p>
            <a:pPr lvl="1"/>
            <a:r>
              <a:rPr lang="en-US" dirty="0"/>
              <a:t>Consistent electron flow in one direction</a:t>
            </a:r>
          </a:p>
          <a:p>
            <a:pPr lvl="1"/>
            <a:r>
              <a:rPr lang="en-US" dirty="0"/>
              <a:t>Better suited for short distance power</a:t>
            </a:r>
          </a:p>
          <a:p>
            <a:pPr lvl="1"/>
            <a:r>
              <a:rPr lang="en-US" dirty="0"/>
              <a:t>Invented by Thomas Edison </a:t>
            </a:r>
          </a:p>
        </p:txBody>
      </p:sp>
    </p:spTree>
    <p:extLst>
      <p:ext uri="{BB962C8B-B14F-4D97-AF65-F5344CB8AC3E}">
        <p14:creationId xmlns:p14="http://schemas.microsoft.com/office/powerpoint/2010/main" val="3723515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6CE5B-79B6-C149-945F-5874F08F0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Series versus parallel circuits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F5A0F05-C8EB-7A4E-BABF-9F06CE78989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2" y="3902075"/>
            <a:ext cx="51816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34AA94A-2A16-0046-B66C-8C1BC7DA459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35588"/>
            <a:ext cx="5181600" cy="2169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7248099-B8FE-664F-AAB1-593342C8233E}"/>
              </a:ext>
            </a:extLst>
          </p:cNvPr>
          <p:cNvSpPr txBox="1"/>
          <p:nvPr/>
        </p:nvSpPr>
        <p:spPr>
          <a:xfrm>
            <a:off x="449316" y="4159490"/>
            <a:ext cx="518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one lamp were broken/removed the whole circuit would be “open” and nothing would illuminate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powered with the same voltage, a series circuit will only be a fraction of the voltage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is due to additional resistance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00824F-362F-D34B-BD03-E7A4A6091B51}"/>
              </a:ext>
            </a:extLst>
          </p:cNvPr>
          <p:cNvSpPr txBox="1"/>
          <p:nvPr/>
        </p:nvSpPr>
        <p:spPr>
          <a:xfrm>
            <a:off x="6886903" y="3105834"/>
            <a:ext cx="4466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n-US" dirty="0"/>
              <a:t>If one light were broken/removed the other lamps would continue to illuminate</a:t>
            </a:r>
          </a:p>
        </p:txBody>
      </p:sp>
    </p:spTree>
    <p:extLst>
      <p:ext uri="{BB962C8B-B14F-4D97-AF65-F5344CB8AC3E}">
        <p14:creationId xmlns:p14="http://schemas.microsoft.com/office/powerpoint/2010/main" val="1303700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2F706-8338-284B-A181-F10BFE78A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”Open” or broken circuits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974F8-15C7-884F-9AA3-0315E8DF4D1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Things that intentionally break circuits</a:t>
            </a:r>
          </a:p>
          <a:p>
            <a:pPr lvl="1"/>
            <a:r>
              <a:rPr lang="en-US" dirty="0"/>
              <a:t>Switches</a:t>
            </a:r>
          </a:p>
          <a:p>
            <a:pPr lvl="1"/>
            <a:r>
              <a:rPr lang="en-US" dirty="0"/>
              <a:t>Circuit breakers</a:t>
            </a:r>
          </a:p>
          <a:p>
            <a:pPr lvl="1"/>
            <a:r>
              <a:rPr lang="en-US" dirty="0"/>
              <a:t>Fuses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2C713-750B-A14C-A08F-28F0867DBA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Things that unintentionally break circuits</a:t>
            </a:r>
          </a:p>
          <a:p>
            <a:pPr lvl="1"/>
            <a:r>
              <a:rPr lang="en-US" dirty="0"/>
              <a:t>Cut/broken wires</a:t>
            </a:r>
          </a:p>
          <a:p>
            <a:pPr lvl="1"/>
            <a:r>
              <a:rPr lang="en-US" dirty="0"/>
              <a:t>Wires that have been pulled out from inside plugs</a:t>
            </a:r>
          </a:p>
          <a:p>
            <a:pPr lvl="1"/>
            <a:r>
              <a:rPr lang="en-US" dirty="0"/>
              <a:t>Blown lamps</a:t>
            </a:r>
          </a:p>
          <a:p>
            <a:pPr lvl="1"/>
            <a:r>
              <a:rPr lang="en-US" dirty="0"/>
              <a:t>Corroded contacts on lamp or base</a:t>
            </a:r>
          </a:p>
        </p:txBody>
      </p:sp>
    </p:spTree>
    <p:extLst>
      <p:ext uri="{BB962C8B-B14F-4D97-AF65-F5344CB8AC3E}">
        <p14:creationId xmlns:p14="http://schemas.microsoft.com/office/powerpoint/2010/main" val="8843623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4EDBD-42EA-C347-B364-C49176969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82A76-98FC-D74E-BA37-213F4C0562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Resistance is the ability for electrons to flow</a:t>
            </a:r>
          </a:p>
          <a:p>
            <a:r>
              <a:rPr lang="en-US" dirty="0"/>
              <a:t>The higher the resistance, the more difficult it is for electrons to flow</a:t>
            </a:r>
          </a:p>
          <a:p>
            <a:r>
              <a:rPr lang="en-US" dirty="0"/>
              <a:t>Measured in Ohms</a:t>
            </a:r>
          </a:p>
          <a:p>
            <a:pPr lvl="1"/>
            <a:r>
              <a:rPr lang="en-US" dirty="0"/>
              <a:t>Represented by the symbol </a:t>
            </a:r>
            <a:r>
              <a:rPr lang="el-GR" dirty="0"/>
              <a:t>Ω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9EC14E-6237-C74E-B16A-B20C576B2B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Ohm’s law</a:t>
            </a:r>
          </a:p>
          <a:p>
            <a:pPr lvl="1"/>
            <a:r>
              <a:rPr lang="en-US" dirty="0"/>
              <a:t>As voltage increases; current increases, as resistance increases; current decreases</a:t>
            </a:r>
          </a:p>
        </p:txBody>
      </p:sp>
    </p:spTree>
    <p:extLst>
      <p:ext uri="{BB962C8B-B14F-4D97-AF65-F5344CB8AC3E}">
        <p14:creationId xmlns:p14="http://schemas.microsoft.com/office/powerpoint/2010/main" val="387131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48915-8BFC-144A-8315-0FC084B91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Ohm’s law mathematically expressed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9629E-3867-7343-B834-6BDB2D8364D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 = E / 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“I” represents current in amps</a:t>
            </a:r>
          </a:p>
          <a:p>
            <a:pPr marL="0" indent="0">
              <a:buNone/>
            </a:pPr>
            <a:r>
              <a:rPr lang="en-US" dirty="0"/>
              <a:t>“E” represents voltage in volts</a:t>
            </a:r>
          </a:p>
          <a:p>
            <a:pPr marL="0" indent="0">
              <a:buNone/>
            </a:pPr>
            <a:r>
              <a:rPr lang="en-US" dirty="0"/>
              <a:t>“R” represents resistance in ohms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be rewritten</a:t>
            </a:r>
          </a:p>
          <a:p>
            <a:pPr marL="0" indent="0">
              <a:buNone/>
            </a:pPr>
            <a:r>
              <a:rPr lang="en-US" dirty="0"/>
              <a:t>E = I R   or    R = E / 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ED005-B757-1640-B4C1-D27071D4E2A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Very useful when working with low voltage applications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4FE4666-6946-E246-97C7-8F7A923CBE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3" b="7758"/>
          <a:stretch/>
        </p:blipFill>
        <p:spPr bwMode="auto">
          <a:xfrm>
            <a:off x="6172200" y="3011847"/>
            <a:ext cx="5486401" cy="3481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4630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92395-FB5A-8146-85F3-E88033DB4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we light productions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0238F-8875-F847-AC94-A60A949216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To see the actors!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AF85DE-90FA-CB4D-8C44-8E18F0D25F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Create mood</a:t>
            </a:r>
          </a:p>
          <a:p>
            <a:r>
              <a:rPr lang="en-US" dirty="0"/>
              <a:t>Create atmosphere</a:t>
            </a:r>
          </a:p>
          <a:p>
            <a:r>
              <a:rPr lang="en-US" dirty="0"/>
              <a:t>To have control to change</a:t>
            </a:r>
          </a:p>
          <a:p>
            <a:r>
              <a:rPr lang="en-US" dirty="0"/>
              <a:t>Add an element of design</a:t>
            </a:r>
          </a:p>
        </p:txBody>
      </p:sp>
    </p:spTree>
    <p:extLst>
      <p:ext uri="{BB962C8B-B14F-4D97-AF65-F5344CB8AC3E}">
        <p14:creationId xmlns:p14="http://schemas.microsoft.com/office/powerpoint/2010/main" val="2174524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39084-DA91-3440-8EAF-81BC6B801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“pie” 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69B9A-92EB-2345-8402-47B01C171F2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 = I 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“P” represents power in watts</a:t>
            </a:r>
          </a:p>
          <a:p>
            <a:pPr marL="0" indent="0">
              <a:buNone/>
            </a:pPr>
            <a:r>
              <a:rPr lang="en-US" dirty="0"/>
              <a:t>“I” represents current in amps</a:t>
            </a:r>
          </a:p>
          <a:p>
            <a:pPr marL="0" indent="0">
              <a:buNone/>
            </a:pPr>
            <a:r>
              <a:rPr lang="en-US" dirty="0"/>
              <a:t>“E” represents voltage in volts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Also remembered as West Virginia formula</a:t>
            </a:r>
          </a:p>
          <a:p>
            <a:pPr marL="0" indent="0">
              <a:buNone/>
            </a:pPr>
            <a:r>
              <a:rPr lang="en-US" dirty="0"/>
              <a:t>	W = V A</a:t>
            </a:r>
          </a:p>
          <a:p>
            <a:pPr marL="0" indent="0">
              <a:buNone/>
            </a:pPr>
            <a:r>
              <a:rPr lang="en-US" dirty="0"/>
              <a:t>	W = watts, V = volts, A = amps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E9EA6-2E94-1C41-8676-D5861B4D5E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Watt</a:t>
            </a:r>
          </a:p>
          <a:p>
            <a:pPr lvl="1"/>
            <a:r>
              <a:rPr lang="en-US" dirty="0"/>
              <a:t>The amount of energy converted or consumed</a:t>
            </a:r>
          </a:p>
          <a:p>
            <a:pPr lvl="1"/>
            <a:r>
              <a:rPr lang="en-US" dirty="0"/>
              <a:t>A unit of measurement for the power required to do the work</a:t>
            </a:r>
          </a:p>
        </p:txBody>
      </p:sp>
    </p:spTree>
    <p:extLst>
      <p:ext uri="{BB962C8B-B14F-4D97-AF65-F5344CB8AC3E}">
        <p14:creationId xmlns:p14="http://schemas.microsoft.com/office/powerpoint/2010/main" val="2555171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B09B9-8DF5-A046-8691-926231EE3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 versus business outlets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7DAFD-3853-6D46-BC2C-434EA3871E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Standard home electrical outlets offer a maximum of 15 amps per circuit at 120volts</a:t>
            </a:r>
          </a:p>
          <a:p>
            <a:pPr lvl="1"/>
            <a:r>
              <a:rPr lang="en-US" dirty="0"/>
              <a:t>This can be checked by looking in your preacher panel</a:t>
            </a:r>
          </a:p>
          <a:p>
            <a:r>
              <a:rPr lang="en-US" dirty="0"/>
              <a:t>Business outlets by code are supposed to provide 20 amps at 120 volts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85BE3-DEDB-6C4A-815F-5E6E466F19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069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EDF4D-39B6-8E40-AF4A-0F9926C8B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 for watts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241AB-2384-0C49-A0B1-2A6F4BFFC25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How many total watts are available to you in a home (15 amp) circuit?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C5E458-AEDF-A744-B2AA-95282661EC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How many total watts are available to you in a business (20 amp) circuit?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FFDD55-954B-6B41-AC5E-77C39CE2FA64}"/>
              </a:ext>
            </a:extLst>
          </p:cNvPr>
          <p:cNvSpPr txBox="1"/>
          <p:nvPr/>
        </p:nvSpPr>
        <p:spPr>
          <a:xfrm>
            <a:off x="4292161" y="3657598"/>
            <a:ext cx="3760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Watts = Volts x Amps</a:t>
            </a:r>
          </a:p>
        </p:txBody>
      </p:sp>
    </p:spTree>
    <p:extLst>
      <p:ext uri="{BB962C8B-B14F-4D97-AF65-F5344CB8AC3E}">
        <p14:creationId xmlns:p14="http://schemas.microsoft.com/office/powerpoint/2010/main" val="25442183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8383A2-A55A-684E-9291-BC9A0DA2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American Wire Gauge Current Capacity Chart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67646C-31F2-F249-BA1D-82FE2BB1F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Gauge of wire		10		12		14		16</a:t>
            </a:r>
          </a:p>
          <a:p>
            <a:r>
              <a:rPr lang="en-US" dirty="0"/>
              <a:t>Capacity in amps		25		20		15		6</a:t>
            </a:r>
          </a:p>
          <a:p>
            <a:r>
              <a:rPr lang="en-US" dirty="0"/>
              <a:t>Capacity in watts		3000		2400		1800		720</a:t>
            </a:r>
          </a:p>
        </p:txBody>
      </p:sp>
    </p:spTree>
    <p:extLst>
      <p:ext uri="{BB962C8B-B14F-4D97-AF65-F5344CB8AC3E}">
        <p14:creationId xmlns:p14="http://schemas.microsoft.com/office/powerpoint/2010/main" val="2595376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1794BF8-D143-0541-B238-E36FF4904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854" y="3606286"/>
            <a:ext cx="10668000" cy="22796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The manner in which light illuminates an object shapes the viewers impression and understanding of what they’re seeing</a:t>
            </a:r>
          </a:p>
        </p:txBody>
      </p:sp>
    </p:spTree>
    <p:extLst>
      <p:ext uri="{BB962C8B-B14F-4D97-AF65-F5344CB8AC3E}">
        <p14:creationId xmlns:p14="http://schemas.microsoft.com/office/powerpoint/2010/main" val="2335600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A1B495-FD34-A04F-94AD-CC6958967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can be controlled with lights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7AB3D5-6AB3-5F4D-9E73-5C6A8E02749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Angle</a:t>
            </a:r>
          </a:p>
          <a:p>
            <a:r>
              <a:rPr lang="en-US" dirty="0"/>
              <a:t>Intensity</a:t>
            </a:r>
          </a:p>
          <a:p>
            <a:r>
              <a:rPr lang="en-US" dirty="0"/>
              <a:t>Color</a:t>
            </a:r>
          </a:p>
          <a:p>
            <a:r>
              <a:rPr lang="en-US" dirty="0"/>
              <a:t>Sharpness</a:t>
            </a:r>
          </a:p>
          <a:p>
            <a:r>
              <a:rPr lang="en-US" dirty="0"/>
              <a:t>Effects/movement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764237-683F-0B43-9B21-989F6E351C6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0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65E58-290F-F744-B78E-A3FF7C68E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5098A-741C-B247-96A5-03B5859A524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Distribution</a:t>
            </a:r>
          </a:p>
          <a:p>
            <a:r>
              <a:rPr lang="en-US" dirty="0"/>
              <a:t>Intensity</a:t>
            </a:r>
          </a:p>
          <a:p>
            <a:r>
              <a:rPr lang="en-US" dirty="0"/>
              <a:t>Movement</a:t>
            </a:r>
          </a:p>
          <a:p>
            <a:r>
              <a:rPr lang="en-US" dirty="0"/>
              <a:t>Color</a:t>
            </a:r>
          </a:p>
          <a:p>
            <a:r>
              <a:rPr lang="en-US" dirty="0"/>
              <a:t>Visibility</a:t>
            </a:r>
          </a:p>
          <a:p>
            <a:r>
              <a:rPr lang="en-US" dirty="0"/>
              <a:t>Focus</a:t>
            </a:r>
          </a:p>
          <a:p>
            <a:r>
              <a:rPr lang="en-US" dirty="0"/>
              <a:t>Modeling</a:t>
            </a:r>
          </a:p>
          <a:p>
            <a:r>
              <a:rPr lang="en-US" dirty="0"/>
              <a:t>Mood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E214FC-8647-9D4F-B32F-7AB495B221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18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F90E7-4665-B74C-8C84-7534A0678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Psychological perception of color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8F61C-2E4F-774E-8A81-CF7DF7F534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Warm and cool colors have an affect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096979-69AC-C149-ACD4-D35AD55102C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46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32601-DF8B-E842-8426-ADD374FF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lighting production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C8068-07CF-1D48-9C43-6B1C593760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Lighting designer</a:t>
            </a:r>
          </a:p>
          <a:p>
            <a:r>
              <a:rPr lang="en-US" dirty="0"/>
              <a:t>Asst. Lighting designer</a:t>
            </a:r>
          </a:p>
          <a:p>
            <a:r>
              <a:rPr lang="en-US" dirty="0"/>
              <a:t>Programmer</a:t>
            </a:r>
          </a:p>
          <a:p>
            <a:r>
              <a:rPr lang="en-US" dirty="0"/>
              <a:t>Master Electrician</a:t>
            </a:r>
          </a:p>
          <a:p>
            <a:r>
              <a:rPr lang="en-US" dirty="0"/>
              <a:t>Electrician</a:t>
            </a:r>
          </a:p>
          <a:p>
            <a:r>
              <a:rPr lang="en-US" dirty="0"/>
              <a:t>Run crew (lighting area)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5E35D0-00DA-4D44-9C6E-447BBD1D05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97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CDE80-9200-784B-98DA-90F8A0F59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Lighting Designer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4081E-987C-3340-8273-8FE8D6368D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Responsible for developing lighting concept</a:t>
            </a:r>
          </a:p>
          <a:p>
            <a:r>
              <a:rPr lang="en-US" dirty="0"/>
              <a:t>Generates light plot and section drawings</a:t>
            </a:r>
          </a:p>
          <a:p>
            <a:r>
              <a:rPr lang="en-US" dirty="0"/>
              <a:t>Works with other design members for cohesion of design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74930-3231-BE47-99CE-7C77C440047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82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6261-E800-3B4D-AD37-D9A2B2509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Assistant Lighting Designer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1378B-7716-F942-934C-A7B6F679BD2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Aids and assists the Lighting Designer</a:t>
            </a:r>
          </a:p>
          <a:p>
            <a:r>
              <a:rPr lang="en-US" dirty="0"/>
              <a:t>May be responsible for generating additional paperwork</a:t>
            </a:r>
          </a:p>
          <a:p>
            <a:r>
              <a:rPr lang="en-US" dirty="0"/>
              <a:t>May be the one present at hang/focus time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6B97F5-8C07-B745-AE7E-EF37FBA857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Assistant LD</a:t>
            </a:r>
          </a:p>
          <a:p>
            <a:pPr lvl="1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in command of lights</a:t>
            </a:r>
          </a:p>
          <a:p>
            <a:r>
              <a:rPr lang="en-US" dirty="0"/>
              <a:t>Assistant to LD</a:t>
            </a:r>
          </a:p>
          <a:p>
            <a:pPr lvl="1"/>
            <a:r>
              <a:rPr lang="en-US" dirty="0"/>
              <a:t>Lighting designer’s gofer </a:t>
            </a:r>
          </a:p>
          <a:p>
            <a:r>
              <a:rPr lang="en-US" dirty="0"/>
              <a:t>Associate LD</a:t>
            </a:r>
          </a:p>
          <a:p>
            <a:pPr lvl="1"/>
            <a:r>
              <a:rPr lang="en-US" dirty="0"/>
              <a:t>Reports to artistic director</a:t>
            </a:r>
          </a:p>
          <a:p>
            <a:r>
              <a:rPr lang="en-US" dirty="0"/>
              <a:t>Differences in titles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62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8809</TotalTime>
  <Words>787</Words>
  <Application>Microsoft Macintosh PowerPoint</Application>
  <PresentationFormat>Widescreen</PresentationFormat>
  <Paragraphs>147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Introduction to Stage Lights</vt:lpstr>
      <vt:lpstr>Why we light productions</vt:lpstr>
      <vt:lpstr>The manner in which light illuminates an object shapes the viewers impression and understanding of what they’re seeing</vt:lpstr>
      <vt:lpstr>What can be controlled with lights</vt:lpstr>
      <vt:lpstr>Key terms</vt:lpstr>
      <vt:lpstr>Psychological perception of color</vt:lpstr>
      <vt:lpstr>The lighting production team</vt:lpstr>
      <vt:lpstr>Lighting Designer</vt:lpstr>
      <vt:lpstr>Assistant Lighting Designer</vt:lpstr>
      <vt:lpstr>Programmer</vt:lpstr>
      <vt:lpstr>Master Electrician</vt:lpstr>
      <vt:lpstr>Electrician </vt:lpstr>
      <vt:lpstr>Run crew (lighting area)</vt:lpstr>
      <vt:lpstr>Theory of electricity </vt:lpstr>
      <vt:lpstr>A/C and D/C current</vt:lpstr>
      <vt:lpstr>Series versus parallel circuits</vt:lpstr>
      <vt:lpstr>”Open” or broken circuits</vt:lpstr>
      <vt:lpstr>Resistance</vt:lpstr>
      <vt:lpstr>Ohm’s law mathematically expressed</vt:lpstr>
      <vt:lpstr>The power “pie” formula</vt:lpstr>
      <vt:lpstr>House versus business outlets</vt:lpstr>
      <vt:lpstr>Solve for watts</vt:lpstr>
      <vt:lpstr>American Wire Gauge Current Capacity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Stage Lights</dc:title>
  <dc:creator>Lettow, Brandon C.</dc:creator>
  <cp:lastModifiedBy>Lettow, Brandon C.</cp:lastModifiedBy>
  <cp:revision>4</cp:revision>
  <dcterms:created xsi:type="dcterms:W3CDTF">2022-01-12T12:13:24Z</dcterms:created>
  <dcterms:modified xsi:type="dcterms:W3CDTF">2022-01-19T13:33:59Z</dcterms:modified>
</cp:coreProperties>
</file>